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302" r:id="rId2"/>
    <p:sldId id="402" r:id="rId3"/>
    <p:sldId id="362" r:id="rId4"/>
    <p:sldId id="371" r:id="rId5"/>
    <p:sldId id="363" r:id="rId6"/>
    <p:sldId id="372" r:id="rId7"/>
    <p:sldId id="367" r:id="rId8"/>
    <p:sldId id="374" r:id="rId9"/>
    <p:sldId id="373" r:id="rId10"/>
    <p:sldId id="375" r:id="rId11"/>
    <p:sldId id="376" r:id="rId12"/>
    <p:sldId id="377" r:id="rId13"/>
    <p:sldId id="378" r:id="rId14"/>
    <p:sldId id="379" r:id="rId15"/>
    <p:sldId id="380" r:id="rId16"/>
    <p:sldId id="381" r:id="rId17"/>
    <p:sldId id="368" r:id="rId18"/>
    <p:sldId id="382" r:id="rId19"/>
    <p:sldId id="383" r:id="rId20"/>
    <p:sldId id="384" r:id="rId21"/>
    <p:sldId id="369" r:id="rId22"/>
    <p:sldId id="385" r:id="rId23"/>
    <p:sldId id="386" r:id="rId24"/>
    <p:sldId id="387" r:id="rId25"/>
    <p:sldId id="403" r:id="rId26"/>
    <p:sldId id="388" r:id="rId27"/>
    <p:sldId id="389" r:id="rId28"/>
    <p:sldId id="390" r:id="rId29"/>
    <p:sldId id="392" r:id="rId30"/>
    <p:sldId id="393" r:id="rId31"/>
    <p:sldId id="366" r:id="rId32"/>
    <p:sldId id="394" r:id="rId33"/>
    <p:sldId id="396" r:id="rId34"/>
    <p:sldId id="398" r:id="rId35"/>
    <p:sldId id="399" r:id="rId36"/>
    <p:sldId id="395" r:id="rId37"/>
    <p:sldId id="401" r:id="rId38"/>
  </p:sldIdLst>
  <p:sldSz cx="12192000" cy="6858000"/>
  <p:notesSz cx="6858000" cy="9144000"/>
  <p:custDataLst>
    <p:tags r:id="rId40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062" userDrawn="1">
          <p15:clr>
            <a:srgbClr val="A4A3A4"/>
          </p15:clr>
        </p15:guide>
        <p15:guide id="2" pos="359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00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04"/>
    <p:restoredTop sz="82588" autoAdjust="0"/>
  </p:normalViewPr>
  <p:slideViewPr>
    <p:cSldViewPr snapToGrid="0">
      <p:cViewPr varScale="1">
        <p:scale>
          <a:sx n="135" d="100"/>
          <a:sy n="135" d="100"/>
        </p:scale>
        <p:origin x="1736" y="168"/>
      </p:cViewPr>
      <p:guideLst>
        <p:guide orient="horz" pos="2062"/>
        <p:guide pos="3596"/>
      </p:guideLst>
    </p:cSldViewPr>
  </p:slid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29.png>
</file>

<file path=ppt/media/image5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605F63E-A6BD-6642-A99A-7DC76EF6547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99334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FBD047C-C58C-5D4D-8EDD-BC0252ACC011}" type="slidenum">
              <a:rPr lang="en-US"/>
              <a:pPr/>
              <a:t>1</a:t>
            </a:fld>
            <a:endParaRPr lang="en-US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$:  known location of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object in inertial frame (world coordinate)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=(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p_n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p_d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)^{\top}$:  location of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MAV in inertial frame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{\bf Objective:}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 optical axis of camera with desired relative position vector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i_d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Body-frame unit vector that points in desired direction of specified \\ world coordinates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\check{\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b_d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{1}{\norm{\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i_d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i^b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\, 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i_d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2597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{\bf Objective:}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Maneuver gimbal so that object at pixel location $\epsilon$ is pushed to center of image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Desired direction of optical axis: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\check{\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c_d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sqrt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{f^2+\epsilon_x^2+\epsilon_y^2}}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f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Desired direction of optical axis expressed in body frame: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\check{\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b_d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\, \check{\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c_d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6437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We know direction to point gimbal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What are corresponding azimuth and elevation angles?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Optical axis in camera frame = $(0, 0, 1)^\top$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Objective:}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Select commanded gimbal angles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$\alpha_{\text{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}}^c$ and $\alpha_{\text{el}}^c$ so that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\check{\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{\ell}}^{b}_d &amp;\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\check{\ell}_{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}^{b} \\ \check{\ell}_{yd}^{b}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\check{\ell}_{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zd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}^{b}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({\alpha_{\text{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}}^c},{\alpha_{\text{el}}^c})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0 \\ 0 \\ 1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&amp;=     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\cos{\alpha_{\text{el}}^c} \cos{\alpha_{\text{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}}^c}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-\sin{\alpha_{\text{el}}^c}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-\sin{\alpha_{\text{el}}^c} \cos{\alpha_{\text{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}}^c}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\cos{\alpha_{\text{el}}^c} \sin{\alpha_{\text{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}}^c}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\cos{\alpha_{\text{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}}^c} 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-\sin{\alpha_{\text{el}}^c} \sin{\alpha_{\text{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}}^c}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\sin{\alpha_{\text{el}}^c}      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0      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\cos{\alpha_{\text{el}}^c}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0 &amp; 0 &amp; 1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1 &amp; 0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0 &amp; 1 &amp; 0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1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\cos{\alpha_{\text{el}}^c} \cos{\alpha_{\text{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}}^c}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\cos{\alpha_{\text{el}}^c} \sin{\alpha_{\text{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}}^c}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\sin{\alpha_{\text{el}}^c}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710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\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noindent</a:t>
            </a:r>
            <a:endParaRPr lang="en-US" dirty="0">
              <a:solidFill>
                <a:srgbClr val="000000"/>
              </a:solidFill>
              <a:effectLst/>
              <a:latin typeface="Monaco" pitchFamily="2" charset="77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{\bf Objective:}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Select commanded gimbal angles gimbal angles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$\alpha_{\text{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az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}}^c$ and $\alpha_{\text{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el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}}^c$ so that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\begin{align*}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\begin{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pmatrix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 \check{\ell}_{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xd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}^{b} \\ \check{\ell}_{yd}^{b} \\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        \check{\ell}_{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zd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}^{b} \end{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pmatrix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 &amp;=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\begin{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pmatrix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   \cos{\alpha_{\text{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el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}}^c} \cos{\alpha_{\text{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az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}}^c} \\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   \cos{\alpha_{\text{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el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}}^c} \sin{\alpha_{\text{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az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}}^c} \\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   \sin{\alpha_{\text{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el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}}^c}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   \end{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pmatrix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\end{align*}</a:t>
            </a:r>
          </a:p>
          <a:p>
            <a:b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</a:br>
            <a:endParaRPr lang="en-US" dirty="0">
              <a:solidFill>
                <a:srgbClr val="000000"/>
              </a:solidFill>
              <a:effectLst/>
              <a:latin typeface="Monaco" pitchFamily="2" charset="77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\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noindent</a:t>
            </a:r>
            <a:endParaRPr lang="en-US" dirty="0">
              <a:solidFill>
                <a:srgbClr val="000000"/>
              </a:solidFill>
              <a:effectLst/>
              <a:latin typeface="Monaco" pitchFamily="2" charset="77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Solving for $\alpha_{\text{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el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}}^c$ and $\alpha_{\text{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az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}}^c$ gives desired azimuth and elevation  angles: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\begin{align*}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  \alpha_{\text{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az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}}^c &amp;= \text{atan2}\left(\check{\ell}_{yd}^b, \check{\ell}_{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xd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}^b \right)  \\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  \alpha_{\text{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el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}}^c &amp;= \text{atan2}\left(\check{\ell}_{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zd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}^b, \sqrt{\check{\ell}_{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xd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}^{b2} + \check{\ell}_{yd}^{b2}} \right)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\end{align*}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Gimbal servo commands can be selected as: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\begin{align*}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u_{\text{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az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}} &amp;= k_{\text{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az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}} ({\alpha_{\text{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az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}}^c} - \alpha_{\text{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az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}}) \\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u_{\text{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el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}} &amp;= k_{\text{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el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}} ({\alpha_{\text{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el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}}^c} - \alpha_{\text{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el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}}) 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\end{align*}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$k_{\text{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az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}}$ and $k_{\text{</a:t>
            </a:r>
            <a:r>
              <a:rPr lang="en-US" dirty="0" err="1">
                <a:solidFill>
                  <a:srgbClr val="000000"/>
                </a:solidFill>
                <a:effectLst/>
                <a:latin typeface="Monaco" pitchFamily="2" charset="77"/>
              </a:rPr>
              <a:t>el</a:t>
            </a:r>
            <a:r>
              <a:rPr lang="en-US" dirty="0">
                <a:solidFill>
                  <a:srgbClr val="000000"/>
                </a:solidFill>
                <a:effectLst/>
                <a:latin typeface="Monaco" pitchFamily="2" charset="77"/>
              </a:rPr>
              <a:t>}}$ are positive control gains</a:t>
            </a:r>
          </a:p>
          <a:p>
            <a:endParaRPr lang="en-US" dirty="0">
              <a:solidFill>
                <a:srgbClr val="000000"/>
              </a:solidFill>
              <a:effectLst/>
              <a:latin typeface="Monaco" pitchFamily="2" charset="77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2175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Relative position vector between target and MAV: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 =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}}-\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{p}_{\text{MAV}}$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Define: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{L}&amp;=\norm{\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{\ell}} \text{~(range to target)} \\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\check{\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{\ell}}&amp;=\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{\ell}/\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{L} \text{~(unit vector pointing from aircraft to target)}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From geometry: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{\ell}^c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&amp;=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{L} \left(\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{\ell}}^c\right)     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&amp;=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)^{\top}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(\phi,\theta,\psi)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(\alpha_{\text{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}},\alpha_{\text{el}})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\boxed{ \text{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{L}$ is unknown $\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rightarrow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solving geolocation problem reduces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to estimating range to target $\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{L}$}}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8492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\text{From geometry:}  &amp; \quad \cos\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{h}{\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{L}}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\text{From Cauchy-Schwartz equality:} &amp; \quad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\cos\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{k}^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cdot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{k}^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cdot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{\ell}}^c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\text{Equating:} &amp; \quad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{L} 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{h}{\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{k}^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cdot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{\ell}}^c}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\text{From before:} &amp; \quad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{L} \left(\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{\ell}}^c\right)     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\text{Therefore:} &amp; \quad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\boxed{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h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{\ell}}^c}{\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{k}^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cdot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g^b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{\ell}}^c}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7001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 position of the object is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p_n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p_d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+ h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{k}^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cdot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g^b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Equation is highly sensitive to measurement errors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\item attitude estimation errors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\item gimbal pointing angle errors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\item gimbal/autopilot alignment errors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\end{itemize}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Two types of errors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\item bias errors (address with calibration)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\item random errors (address with EKF)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\end{itemize}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0595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The states are $x=(\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{p}_{\text{obj}}^{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^{\top}},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{L})^{\top}$.  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Need propagation equations $\dot{x} = f(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x,u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)$.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Assuming the object is stationary: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  $\dot{\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{p}}_{\text{obj}}^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0$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Also: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\dot{\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{L}} = \frac{d}{dt}\sqrt{(\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{p}_{\text{obj}}^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-\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)^{\top}(\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{p}_{\text{obj}}^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-\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}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= \frac{(\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{p}_{\text{obj}}^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-\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)^{\top}(\dot{\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{p}}_{\text{obj}}^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-\dot{\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{p}}_{\text{MAV}}^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{L}}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= -\frac{(\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{p}_{\text{obj}}^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-\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)^{\top}\dot{\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{p}}_{\text{MAV}}^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{L}}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where: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\(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{p}_{\text{obj}}^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-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{L} \left(\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{\ell}}^c\right)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\)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and for constant-altitude flight: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\(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{p}}_{\text{MAV}}^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\hat{V}_g \cos\hat{\chi} \\ \hat{V}_g \sin\hat{\chi} \\ 0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4071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\text{Prediction equations:} &amp;\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\dot{\hat{\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{p}}}_{\text{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\dot{\hat{\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{L}}}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0 \\ 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{(\hat{\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{p}}_{\text{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-\hat{\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{p}}_{\text{MAV}}^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)^{\top}\dot{\hat{\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{p}}}_{\text{MAV}}^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{\hat{\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{L}}}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Jacobian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of prediction equation:} &amp;\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{\partial f}{\partial x} =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0 &amp; 0 \\ 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{\dot{\hat{\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{p}}}_{\text{MAV}}^{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}}{\hat{\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{L}}} &amp;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{(\hat{\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{p}}_{\text{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-\hat{\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{p}}_{\text{MAV}}^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)^{\top}\dot{\hat{\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{p}}}_{\text{MAV}}}{\hat{\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{L}}^2}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\text{Measurement equation:} &amp;\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-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 \left(\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{\ell}}^c\right)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Jacobian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of measurement equation:} &amp;\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{\partial h}{\partial x} =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I &amp;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034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\item The objective is to track targets seen in the image plane. 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\item Feature tracking, or other computer vision algorithms, are used to track pixels in image plane.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\item Feature tracking is noisy, and so pixel location must be low pass filtered.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\item Motion of the target in the image plane is due to two sources: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\item Self motion, or ego motion.  Primarily due to rotation of the MAV.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\item Relative target motion. 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\end{itemize}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\item Since we are primarily interested in the relative motion, we must subtract the pixel movement due to ego motion.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\end{itemize}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071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12F57A4-65B3-7A4C-A33D-1C7F19842750}" type="slidenum">
              <a:rPr lang="en-US"/>
              <a:pPr/>
              <a:t>3</a:t>
            </a:fld>
            <a:endParaRPr lang="en-US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Gimbal-1 frame: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{F}^{g1}=(\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}^{g1},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{j}^{g1},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{k}^{g1})$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Gimbal frame: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{F}^g=(\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}^{g},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{j}^{g},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{k}^{g})$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Camera frame: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{F}^c=(\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}^{c},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{j}^{c},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{k}^{c})$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Gimbal-1 frame: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Rotate body frame about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kbf^b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axis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by gimbal azimuth angle, $\alpha_{\text{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}}$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{R}_b^{g1}(\alpha_{\text{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}})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\alpha_{\text{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 \sin\alpha_{\text{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 0 \\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-\sin\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 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 0 \\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0 &amp; 0 &amp; 1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Define the following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 = (\bar{\epsilon}_x, \bar{\epsilon}_y)^{\top},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\text{~~~Raw pixel measurements,}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 = 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)^{\top},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\text{~~~Filtered pixel location,} \\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 = (\dot{\epsilon}_x, \dot{\epsilon}_y)^{\top},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\text{~~~Filtered pixel velocity}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Basic idea: LPF $\bar{\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{\epsilon}}$ to obtain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{\epsilon}$, and use dirty derivative to obtain $\dot{\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{\epsilon}}$: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{\epsilon}(s)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{1}{\tau s + 1} \bar{\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{\epsilon}},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{\epsilon}}(s)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{s}{\tau s + 1}\bar{\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{\epsilon}}.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347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\text{Tustin approximation}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mapsto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{2}{T_s}\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{z-1}{z+1} ,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Converting to the $z$-domain gives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{\epsilon}[z] &amp;=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{2\tau}{T_s}\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{z-1}{z+1}+1} \bar{\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{T_s}{2\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tau+T_s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}(z+1)}{z-\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{2\tau-T_s}{2\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tau+T_s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}}\bar{\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{\epsilon}}[z] &amp;=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{2}{T_s}\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{z-1}{z+1}}{\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{2\tau}{T_s}\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{z-1}{z+1}+1} \bar{\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{2}{2\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tau+T_s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}(z-1)}{z-\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{2\tau-T_s}{2\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tau+T_s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}}\bar{\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{\epsilon}}.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Taking the inverse $z$-transform gives the difference equations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{\epsilon}[n] &amp;= \left(\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{2\tau-T_s}{2\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tau+T_s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}\right)\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{\epsilon}[n-1] + \left(\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{T_s}{2\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tau+T_s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}\right)\left(\bar{\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{\epsilon}}[n]+\bar{\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{\epsilon}}[n-1]\right)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{\epsilon}}[n] &amp;= \left(\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{2\tau-T_s}{2\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tau+T_s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}\right)\dot{\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{\epsilon}}[n-1] + \left(\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{2}{2\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tau+T_s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}\right)\left(\bar{\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{\epsilon}}[n]-\bar{\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{\epsilon}}[n-1]\right), \end{align*}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where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{\epsilon}[0] = \bar{\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{\epsilon}}[0]$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and $\dot{\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{\epsilon}}[0] = 0$.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4468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Define $\beta = (2\tau-T_s)/(2\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tau+T_s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)$,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and note that $1-\beta = 2T_s/(2\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tau+T_s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)$.  Then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{\epsilon}[n] &amp;= \beta \,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{\epsilon}[n-1] + \left(1-\beta\right)\underbrace{\left(\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{\bar{\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{\epsilon}}[n]+\bar{\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{\epsilon}}[n-1]}{2}\right)}_{\text{Average of last two samples}}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{\epsilon}}[n] &amp;= \beta \, \dot{\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{\epsilon}}[n-1] + (1-\beta)\underbrace{\left(\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{\bar{\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{\epsilon}}[n]-\bar{\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{\epsilon}}[n-1]}{T_s}\right)}_{\text{Euler approximation of derivative}},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 $\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{\epsilon}[0] = \bar{\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{\epsilon}}[0]$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and $\dot{\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{\epsilon}}[0] = 0$.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8876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Let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$\check{\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{\ell}/\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 = 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{p}_{\text{MAV}})/\norm{\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{p}_{\text{MAV}}}$ be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 normalized relative position vector.  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Coriolis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formula (expressed in camera frame) gives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{d\check{\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{\ell}}^c}{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dt_i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{d\check{\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{\ell}}^c}{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dt_c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+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{\omega}_{c/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}^c\times\check{\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{\ell}}^c.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9731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Motion of target in image plane: 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{d\check{\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{\ell}}^c}{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dt_c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{d}{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dt_c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f\end{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}}{F}%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}\dot{\epsilon}_x \\ \dot{\epsilon}_y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0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- \dot{F}\begin{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f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}}{F^2}%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}\dot{\epsilon}_x \\ \dot{\epsilon}_y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0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-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\dot{\epsilon}_x +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\dot{\epsilon}_y}{F}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f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}}{F^2}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&amp;=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{1}{F^3}\begin{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F^2-\epsilon_x^2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F^2 - \epsilon_y^2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\dot{\epsilon}_x \\ \dot{\epsilon}_y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%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{1}{F^3}\begin{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\epsilon_y^2+f^2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\epsilon_x^2+f^2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&amp;= Z(\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{\epsilon})\dot{\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{\epsilon}},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where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{\epsilon})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{1}{F^3}\begin{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\epsilon_y^2+f^2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\epsilon_x^2+f^2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{\epsilon}}.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4037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Ego Motion,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{\omega}_{c/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}^c \times \check{\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{\ell}}^c$: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{\omega}_{c/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}^c = \underbrace{\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{\omega}_{c/g}^c}_{0} + \underbrace{\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{\omega}_{g/b}^c}_{\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g^c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b^g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-\sin(\alpha_{\text{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}})\dot{\alpha}_{\text{el}}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(\alpha_{\text{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}})\dot{\alpha}_{\text{el}}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\dot{\alpha}_{\text{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+ \underbrace{\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{\omega}_{b/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}^c}_{\begin{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p \\ q \\ r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}}.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Therefore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\dot{\check{\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{\ell}}}^c_{\text{app}}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{\omega}_{c/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}^c \times \check{\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{1}{F}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\left[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g^c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b^g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}p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-\sin(\alpha_{\text{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}})\dot{\alpha}_{\text{el}}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\\ q + 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}})\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\\ r + 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right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] \times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f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8117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{d\check{\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{\ell}}^c}{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dt_i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\underbrace{Z(\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{\epsilon})\dot{\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{\epsilon}}}_{\text{Target Motion}} +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\underbrace{\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{1}{F}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	\left[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g^c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b^g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}p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	-\sin(\alpha_{\text{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}})\dot{\alpha}_{\text{el}}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	\\ q +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(\alpha_{\text{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}})\dot{\alpha}_{\text{el}}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	\\ r + \dot{\alpha}_{\text{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\right] \times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	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f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	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}}_{\text{Ego Motion}}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7257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For all objects in the camera field of view, it is possible to compute the time to collision to that obstacle, defined as: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\par\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{\bf The time to collision if the vehicle were to proceed along the line-of-sight vector to the obstacle at the current closing velocity.}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Therefore, for each obstacle, the time to collision is given by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t_c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{L}}{\dot{\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Impossible to compute using only a monocular camera because of scale ambiguity.  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Two techniques: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\begin{itemize} 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\item Looming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leftarrow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Requires target size.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\item Flat earth approximation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leftarrow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Requires height above ground.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\end{itemize}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59862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From similar triangles: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{S_{\text{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epsilon_s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}{PF}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epsilon_s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}{F}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If $S_{\text{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}}$ is not changing, then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 &amp;=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{L}}{S_{\text{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}}}\left[\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epsilon_s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}{F}\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{\dot{F}}{F}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{\dot{\epsilon}_s}{F} \right]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&amp;=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epsilon_s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}\left[\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epsilon_s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}{F}\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{\dot{F}}{F}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{\dot{\epsilon}_s}{F} \right] 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&amp;=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{\dot{F}}{F} -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{\dot{\epsilon}_s}{\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epsilon_s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&amp;=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\dot{\epsilon}_x +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\dot{\epsilon}_y}{F} -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{\dot{\epsilon}_s}{\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epsilon_s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,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 inverse of which is the time to collision $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t_c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$.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21082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{L}=\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{h}{\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Differentiation gives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 &amp;=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{\dot{h}}{h} + 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}\tan\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.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%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From geometry we have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\check{\ell}^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i_z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Differentiate and solve for $\dot{\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}$: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 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{1}{\sin\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{d}{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dt_i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}\check{\ell}^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i_z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Therefore,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}\tan\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{d}{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dt_i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\check{\ell}^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i_z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{1}{\check{\ell}^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i_z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{d}{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dt_i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\check{\ell}^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i_z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0826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12F57A4-65B3-7A4C-A33D-1C7F19842750}" type="slidenum">
              <a:rPr lang="en-US"/>
              <a:pPr/>
              <a:t>4</a:t>
            </a:fld>
            <a:endParaRPr lang="en-US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Gimbal frame: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Rotate gimbal-1 frame about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jbf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^{g1}$ axis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by gimbal elevation angle, $\alpha_{\text{el}}$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{R}_{g1}^{g}(\alpha_{\text{el}}) &amp;\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 &amp; 0 &amp; -\sin\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 \\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0 &amp; 1 &amp; 0 \\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\sin\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 &amp; 0 &amp; 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b^g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{R}_{g1}^{g} 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{R}_b^{g1} &amp;= 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%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 %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{el}}\sin\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 %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-\sin\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 \\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-\sin\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 %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 %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0 \\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\sin\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 %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\sin\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{el}}\sin\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 %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</a:t>
            </a:r>
            <a:r>
              <a:rPr lang="es-ES_trad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  <a:endParaRPr lang="en-US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For precision landing, we use the guidance model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&amp;=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\cos{\chi}\cos{\gamma} 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}_e    &amp;=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\sin{\chi}\cos{\gamma} 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{p}_d    &amp;= -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\sin{\gamma} 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{\chi}   &amp;= 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{g}{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tan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  &amp;= u_1 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{\gamma} &amp;= u_2.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endParaRPr lang="sv-SE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Define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: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{p}_{\text{MAV}}^i &amp;= 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p_n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&amp; 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p_e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&amp; 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p_d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\end{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top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{v}_{\text{MAV}}^i &amp;= 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\cos\chi\cos\gamma, &amp;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\sin\chi\cos\gamma, &amp;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-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\sin\gamma</a:t>
            </a:r>
          </a:p>
          <a:p>
            <a:r>
              <a:rPr lang="tr-T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</a:t>
            </a:r>
            <a:r>
              <a:rPr lang="tr-T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tr-T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tr-T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tr-T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}^{\top}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{v}_{\text{MAV}}^{v_2} &amp;=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&amp; 0, &amp; 0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}^{\top}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87286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{\bf Proportional Navigation}: align the line-of-sight rate $\dot{\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{\ell}}$ with the negative line-of-sight vector $-\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{\ell}$.  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Define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perp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 \check{\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 \times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{L}}.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Assuming constant velocity, we can only accelerate in the plane perpendicular to the velocity vector.  Therefore, to zero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perp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}$, the desired acceleration is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{a}_{\text{MAV}} = N\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perp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\times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{v}_{\text{MAV}},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where $N&gt;0$ is the (tunable) navigation constant.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15659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To implement the acceleration command, must convert to vehicle-2 frame as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{a}_{\text{MAV}}^{v2} &amp;= \mu N\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perp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}^{v2} \times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{v}_{\text{MAV}}^{v2}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nl-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&amp;= \mu N \begin{</a:t>
            </a:r>
            <a:r>
              <a:rPr lang="nl-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nl-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\Omega_{\</a:t>
            </a:r>
            <a:r>
              <a:rPr lang="nl-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perp,x</a:t>
            </a:r>
            <a:r>
              <a:rPr lang="nl-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}^{v2} \\</a:t>
            </a:r>
          </a:p>
          <a:p>
            <a:r>
              <a:rPr lang="hu-HU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\Omega_{\perp,y}^{v2}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\Omega_{\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perp,z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}^{v2}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\times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0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0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nl-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&amp;= \begin{</a:t>
            </a:r>
            <a:r>
              <a:rPr lang="nl-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nl-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0 \\ \mu NV\Omega_{\</a:t>
            </a:r>
            <a:r>
              <a:rPr lang="nl-N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perp,z</a:t>
            </a:r>
            <a:r>
              <a:rPr lang="nl-N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}^{v2} \\</a:t>
            </a:r>
          </a:p>
          <a:p>
            <a:r>
              <a:rPr lang="hu-HU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-\mu NV\Omega_{\perp,y}^{v2}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},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where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perp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}^{v2} &amp;=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{R}_b^{v2}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perp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}^c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perp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}^c &amp;= \check{\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 \times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{\ell}}c}{\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 \\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 &amp;=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{L}}\check{\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 +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{\epsilon})\dot{\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 + \dot{\check{\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{\ell}}}^c_{\text{app}}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where the inverse of time to collision $\dot{\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{L}}/\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{L}$ can be estimated using looming or flat earth model.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63056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Use polar converting logic to convert acceleration command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{a}^{v2}$ to roll angle and flight path angle commands:</a:t>
            </a:r>
          </a:p>
          <a:p>
            <a:endParaRPr lang="en-US" dirty="0"/>
          </a:p>
          <a:p>
            <a:r>
              <a:rPr lang="en-US" dirty="0"/>
              <a:t>--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phi^c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&amp;= \tan^{-1}\left(\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^{v2}}{-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^{v2}}\right) \\</a:t>
            </a:r>
          </a:p>
          <a:p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\, \dot{\gamma}^c &amp;= \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sqrt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{(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^{{v2}})^2 + (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a_z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^{v2})^2}.</a:t>
            </a:r>
          </a:p>
          <a:p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endParaRPr lang="en-US" dirty="0"/>
          </a:p>
          <a:p>
            <a:r>
              <a:rPr lang="en-US" dirty="0"/>
              <a:t>--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phi^c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&amp;= \tan^{-1}\left(\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^{v2}}{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^{v2}}\right) \\</a:t>
            </a:r>
          </a:p>
          <a:p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\, \dot{\gamma}^c &amp;= -\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sqrt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{(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^{v2})^2 + (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a_z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^{v2})^2}.</a:t>
            </a:r>
          </a:p>
          <a:p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98857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General rule: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phi^c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&amp;= \tan^{-1}\left(\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^{v2}}{\abs{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^{v2}}}\right)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{\gamma}^c &amp;=</a:t>
            </a:r>
          </a:p>
          <a:p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sign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}(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a_z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^{v2})\frac{1}{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sqrt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{(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^{v2})^2 + (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a_z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^{v2})^2}</a:t>
            </a:r>
          </a:p>
          <a:p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endParaRPr lang="fr-FR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Note discontinuity in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phi^c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at $(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^{v2},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^{v2})=(0,0)$.  When $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^{v2}=0$, then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\item When $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^{v2}&gt;0$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rightarrow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phi^c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=\pi/2$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\item When $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^{v2}&lt;0$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rightarrow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phi^c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-\pi/2$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\end{itemize}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%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%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Remove discontinuity as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phi^c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\sigma(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^{v2}) \tan^{-1}\left(\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^{v2}}{\abs{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^{v2}}}\right) \label{eq:cam-phi_command-0}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where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\sigma(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^{v2}) =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\text{sign}(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^{v2})\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{1-e^{-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ka_y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^{v2}}}{1+e^{-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ka_y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^{v2}}}</a:t>
            </a:r>
          </a:p>
          <a:p>
            <a:r>
              <a:rPr lang="en-US" sz="1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2993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67E46E5-6ADF-4247-9D37-8AFF0FB11698}" type="slidenum">
              <a:rPr lang="en-US"/>
              <a:pPr/>
              <a:t>5</a:t>
            </a:fld>
            <a:endParaRPr lang="en-US"/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Camera frame: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}^c$ points to the right in the image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{j}^c$ points down in the image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{k}^c$ points along the optical axis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g^c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0 &amp; 1 &amp; 0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0 &amp; 0 &amp; 1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1 &amp; 0 &amp; 0</a:t>
            </a:r>
          </a:p>
          <a:p>
            <a:r>
              <a:rPr lang="tr-T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</a:t>
            </a:r>
            <a:r>
              <a:rPr lang="tr-T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tr-T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tr-T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tr-T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tr-T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{\bf Goal:}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From pixel location $(\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)$ in image plane and camera \\ parameters, determine location of object in world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{\ell}^c$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{1cm}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{\bf Approach:}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Use similar triangles geometry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3562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$f$:  focal length in pixels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$P$:  converts pixels to meters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$M$:  width of square pixel array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$v$:  field of view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{\ell}^c$:  3-D location of point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{M}{2\tan\left(\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{\upsilon}{2}\right)}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Location of projection of object in camera frame: $(P\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P\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Pf)$\\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Pixel location (in pixels):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$,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Distance from origin of camera frame to object image: \\</a:t>
            </a:r>
          </a:p>
          <a:p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$F = \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sqrt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{f^2 + \epsilon_x^2 + \epsilon_y^2}$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4873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By similar triangles: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ell_x^c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}{PF}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}{F}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Similarly: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ell_y^c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/\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/F \quad \text{ and } \quad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ell_z^c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/\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 =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f/F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Combining: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{\ell}^c =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ell^c_x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ell^c_y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ell^c_z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{L}}{F}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f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\boxed{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\text{{\bf Problem:}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{L}$ is unknown...}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93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Unit direction vector to target: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\begin{equation*}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{\ell}^c}{\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{1}{F}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f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= \frac{1}{\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sqrt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{\epsilon_x^2+\epsilon_y^2+f^2}}</a:t>
            </a:r>
          </a:p>
          <a:p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f \end{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equation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endParaRPr lang="fr-FR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fr-FR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fr-FR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Define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notation:</a:t>
            </a:r>
          </a:p>
          <a:p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\check{\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\check{\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}_x \\ \check{\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}_y</a:t>
            </a:r>
          </a:p>
          <a:p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\check{\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}_z \end{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\frac{\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}}{\</a:t>
            </a:r>
            <a:r>
              <a:rPr lang="fr-F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</a:t>
            </a:r>
          </a:p>
          <a:p>
            <a:r>
              <a:rPr lang="fr-F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5592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\dot{\alpha}_{\text{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&amp;= u_{\text{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\dot{\alpha}_{\text{el}} &amp;= u_{\text{el}}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16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5168F9FA-1806-5949-876D-7BA0503B03C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B6ACE2B4-AF13-7740-824D-9BB4730BDE0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D43F0276-3323-944D-A11B-A52BF21EBFB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600200"/>
            <a:ext cx="5384800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3938589"/>
            <a:ext cx="5384800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70A20286-75EB-904C-89F5-7F137CA94FE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09600" y="274639"/>
            <a:ext cx="10972800" cy="5851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915FEBF2-2994-8B44-B3A4-7B4F4767259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87859CD9-7EFF-9F43-8B19-12667A9780E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41BAE1F3-D50D-2147-8166-27B71CF9484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9F34C872-9107-5843-8942-6E24B66C5F9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7FBE8338-36AD-4E45-AD8F-E571F0C6158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3838"/>
            <a:ext cx="10972800" cy="75406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AE8FCBD3-4A99-4F40-A208-19B6EE3CB9A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64021EFA-91EE-6641-8AA0-1DFDF25C5DE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1DE29EF2-23DD-4740-9FFA-57C55A21F13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11138"/>
            <a:ext cx="10972800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079500"/>
            <a:ext cx="10972800" cy="556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 txBox="1">
            <a:spLocks noChangeArrowheads="1"/>
          </p:cNvSpPr>
          <p:nvPr userDrawn="1"/>
        </p:nvSpPr>
        <p:spPr bwMode="auto">
          <a:xfrm>
            <a:off x="415320" y="6463905"/>
            <a:ext cx="11351149" cy="2664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pitchFamily="-111" charset="0"/>
                <a:ea typeface="Arial" pitchFamily="-111" charset="0"/>
                <a:cs typeface="Arial" pitchFamily="-111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>
              <a:defRPr/>
            </a:pPr>
            <a:r>
              <a:rPr lang="en-US" sz="1400" dirty="0"/>
              <a:t>Beard &amp; McLain,</a:t>
            </a:r>
            <a:r>
              <a:rPr lang="en-US" sz="1400" baseline="0" dirty="0"/>
              <a:t> “</a:t>
            </a:r>
            <a:r>
              <a:rPr lang="en-US" sz="1400" dirty="0"/>
              <a:t>Small Unmanned Aircraft,”  </a:t>
            </a:r>
            <a:r>
              <a:rPr lang="en-US" sz="1400" i="1" dirty="0"/>
              <a:t>Princeton University Press,</a:t>
            </a:r>
            <a:r>
              <a:rPr lang="en-US" sz="1400" baseline="0" dirty="0"/>
              <a:t> 2012, 			  	Chapter 13: Slide </a:t>
            </a:r>
            <a:fld id="{84CC4BE0-69A4-1A49-A7C1-B543DABBF88A}" type="slidenum">
              <a:rPr lang="en-US" sz="1400" smtClean="0"/>
              <a:pPr>
                <a:defRPr/>
              </a:pPr>
              <a:t>‹#›</a:t>
            </a:fld>
            <a:endParaRPr lang="en-US" sz="14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13" Type="http://schemas.openxmlformats.org/officeDocument/2006/relationships/image" Target="../media/image40.emf"/><Relationship Id="rId18" Type="http://schemas.openxmlformats.org/officeDocument/2006/relationships/image" Target="../media/image48.emf"/><Relationship Id="rId3" Type="http://schemas.openxmlformats.org/officeDocument/2006/relationships/image" Target="../media/image30.emf"/><Relationship Id="rId7" Type="http://schemas.openxmlformats.org/officeDocument/2006/relationships/image" Target="../media/image34.emf"/><Relationship Id="rId12" Type="http://schemas.openxmlformats.org/officeDocument/2006/relationships/image" Target="../media/image39.emf"/><Relationship Id="rId17" Type="http://schemas.openxmlformats.org/officeDocument/2006/relationships/image" Target="../media/image44.emf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43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3.emf"/><Relationship Id="rId11" Type="http://schemas.openxmlformats.org/officeDocument/2006/relationships/image" Target="../media/image38.emf"/><Relationship Id="rId5" Type="http://schemas.openxmlformats.org/officeDocument/2006/relationships/image" Target="../media/image32.emf"/><Relationship Id="rId15" Type="http://schemas.openxmlformats.org/officeDocument/2006/relationships/image" Target="../media/image42.emf"/><Relationship Id="rId10" Type="http://schemas.openxmlformats.org/officeDocument/2006/relationships/image" Target="../media/image37.emf"/><Relationship Id="rId4" Type="http://schemas.openxmlformats.org/officeDocument/2006/relationships/image" Target="../media/image31.emf"/><Relationship Id="rId9" Type="http://schemas.openxmlformats.org/officeDocument/2006/relationships/image" Target="../media/image36.emf"/><Relationship Id="rId14" Type="http://schemas.openxmlformats.org/officeDocument/2006/relationships/image" Target="../media/image4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emf"/><Relationship Id="rId3" Type="http://schemas.openxmlformats.org/officeDocument/2006/relationships/image" Target="../media/image54.emf"/><Relationship Id="rId7" Type="http://schemas.openxmlformats.org/officeDocument/2006/relationships/image" Target="../media/image58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emf"/><Relationship Id="rId5" Type="http://schemas.openxmlformats.org/officeDocument/2006/relationships/image" Target="../media/image56.emf"/><Relationship Id="rId4" Type="http://schemas.openxmlformats.org/officeDocument/2006/relationships/image" Target="../media/image55.emf"/><Relationship Id="rId9" Type="http://schemas.openxmlformats.org/officeDocument/2006/relationships/image" Target="../media/image60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emf"/><Relationship Id="rId3" Type="http://schemas.openxmlformats.org/officeDocument/2006/relationships/image" Target="../media/image54.emf"/><Relationship Id="rId7" Type="http://schemas.openxmlformats.org/officeDocument/2006/relationships/image" Target="../media/image58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7.emf"/><Relationship Id="rId5" Type="http://schemas.openxmlformats.org/officeDocument/2006/relationships/image" Target="../media/image56.emf"/><Relationship Id="rId4" Type="http://schemas.openxmlformats.org/officeDocument/2006/relationships/image" Target="../media/image55.emf"/><Relationship Id="rId9" Type="http://schemas.openxmlformats.org/officeDocument/2006/relationships/image" Target="../media/image61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emf"/><Relationship Id="rId3" Type="http://schemas.openxmlformats.org/officeDocument/2006/relationships/image" Target="../media/image54.emf"/><Relationship Id="rId7" Type="http://schemas.openxmlformats.org/officeDocument/2006/relationships/image" Target="../media/image58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7.emf"/><Relationship Id="rId5" Type="http://schemas.openxmlformats.org/officeDocument/2006/relationships/image" Target="../media/image56.emf"/><Relationship Id="rId4" Type="http://schemas.openxmlformats.org/officeDocument/2006/relationships/image" Target="../media/image55.emf"/><Relationship Id="rId9" Type="http://schemas.openxmlformats.org/officeDocument/2006/relationships/image" Target="../media/image62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9.emf"/><Relationship Id="rId5" Type="http://schemas.openxmlformats.org/officeDocument/2006/relationships/image" Target="../media/image68.emf"/><Relationship Id="rId4" Type="http://schemas.openxmlformats.org/officeDocument/2006/relationships/image" Target="../media/image67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7.emf"/><Relationship Id="rId5" Type="http://schemas.openxmlformats.org/officeDocument/2006/relationships/image" Target="../media/image76.emf"/><Relationship Id="rId4" Type="http://schemas.openxmlformats.org/officeDocument/2006/relationships/image" Target="../media/image75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13.emf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12" Type="http://schemas.openxmlformats.org/officeDocument/2006/relationships/image" Target="../media/image1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emf"/><Relationship Id="rId11" Type="http://schemas.openxmlformats.org/officeDocument/2006/relationships/image" Target="../media/image11.emf"/><Relationship Id="rId5" Type="http://schemas.openxmlformats.org/officeDocument/2006/relationships/image" Target="../media/image5.emf"/><Relationship Id="rId10" Type="http://schemas.openxmlformats.org/officeDocument/2006/relationships/image" Target="../media/image10.emf"/><Relationship Id="rId4" Type="http://schemas.openxmlformats.org/officeDocument/2006/relationships/image" Target="../media/image4.emf"/><Relationship Id="rId9" Type="http://schemas.openxmlformats.org/officeDocument/2006/relationships/image" Target="../media/image9.emf"/><Relationship Id="rId14" Type="http://schemas.openxmlformats.org/officeDocument/2006/relationships/image" Target="../media/image14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7.emf"/><Relationship Id="rId3" Type="http://schemas.openxmlformats.org/officeDocument/2006/relationships/image" Target="../media/image82.emf"/><Relationship Id="rId7" Type="http://schemas.openxmlformats.org/officeDocument/2006/relationships/image" Target="../media/image86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5.emf"/><Relationship Id="rId5" Type="http://schemas.openxmlformats.org/officeDocument/2006/relationships/image" Target="../media/image84.emf"/><Relationship Id="rId10" Type="http://schemas.openxmlformats.org/officeDocument/2006/relationships/image" Target="../media/image89.emf"/><Relationship Id="rId4" Type="http://schemas.openxmlformats.org/officeDocument/2006/relationships/image" Target="../media/image83.emf"/><Relationship Id="rId9" Type="http://schemas.openxmlformats.org/officeDocument/2006/relationships/image" Target="../media/image88.e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emf"/><Relationship Id="rId3" Type="http://schemas.openxmlformats.org/officeDocument/2006/relationships/image" Target="../media/image54.emf"/><Relationship Id="rId7" Type="http://schemas.openxmlformats.org/officeDocument/2006/relationships/image" Target="../media/image58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7.emf"/><Relationship Id="rId5" Type="http://schemas.openxmlformats.org/officeDocument/2006/relationships/image" Target="../media/image56.emf"/><Relationship Id="rId4" Type="http://schemas.openxmlformats.org/officeDocument/2006/relationships/image" Target="../media/image55.emf"/><Relationship Id="rId9" Type="http://schemas.openxmlformats.org/officeDocument/2006/relationships/image" Target="../media/image90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7.emf"/><Relationship Id="rId3" Type="http://schemas.openxmlformats.org/officeDocument/2006/relationships/image" Target="../media/image92.emf"/><Relationship Id="rId7" Type="http://schemas.openxmlformats.org/officeDocument/2006/relationships/image" Target="../media/image96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5.emf"/><Relationship Id="rId5" Type="http://schemas.openxmlformats.org/officeDocument/2006/relationships/image" Target="../media/image94.emf"/><Relationship Id="rId10" Type="http://schemas.openxmlformats.org/officeDocument/2006/relationships/image" Target="../media/image99.emf"/><Relationship Id="rId4" Type="http://schemas.openxmlformats.org/officeDocument/2006/relationships/image" Target="../media/image93.emf"/><Relationship Id="rId9" Type="http://schemas.openxmlformats.org/officeDocument/2006/relationships/image" Target="../media/image98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4.emf"/><Relationship Id="rId5" Type="http://schemas.openxmlformats.org/officeDocument/2006/relationships/image" Target="../media/image103.emf"/><Relationship Id="rId4" Type="http://schemas.openxmlformats.org/officeDocument/2006/relationships/image" Target="../media/image102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13" Type="http://schemas.openxmlformats.org/officeDocument/2006/relationships/image" Target="../media/image25.emf"/><Relationship Id="rId3" Type="http://schemas.openxmlformats.org/officeDocument/2006/relationships/image" Target="../media/image15.emf"/><Relationship Id="rId7" Type="http://schemas.openxmlformats.org/officeDocument/2006/relationships/image" Target="../media/image19.emf"/><Relationship Id="rId12" Type="http://schemas.openxmlformats.org/officeDocument/2006/relationships/image" Target="../media/image2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emf"/><Relationship Id="rId11" Type="http://schemas.openxmlformats.org/officeDocument/2006/relationships/image" Target="../media/image23.emf"/><Relationship Id="rId5" Type="http://schemas.openxmlformats.org/officeDocument/2006/relationships/image" Target="../media/image17.emf"/><Relationship Id="rId15" Type="http://schemas.openxmlformats.org/officeDocument/2006/relationships/image" Target="../media/image27.emf"/><Relationship Id="rId10" Type="http://schemas.openxmlformats.org/officeDocument/2006/relationships/image" Target="../media/image22.emf"/><Relationship Id="rId4" Type="http://schemas.openxmlformats.org/officeDocument/2006/relationships/image" Target="../media/image16.emf"/><Relationship Id="rId9" Type="http://schemas.openxmlformats.org/officeDocument/2006/relationships/image" Target="../media/image21.emf"/><Relationship Id="rId14" Type="http://schemas.openxmlformats.org/officeDocument/2006/relationships/image" Target="../media/image26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13" Type="http://schemas.openxmlformats.org/officeDocument/2006/relationships/image" Target="../media/image25.emf"/><Relationship Id="rId3" Type="http://schemas.openxmlformats.org/officeDocument/2006/relationships/image" Target="../media/image15.emf"/><Relationship Id="rId7" Type="http://schemas.openxmlformats.org/officeDocument/2006/relationships/image" Target="../media/image19.emf"/><Relationship Id="rId12" Type="http://schemas.openxmlformats.org/officeDocument/2006/relationships/image" Target="../media/image2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emf"/><Relationship Id="rId11" Type="http://schemas.openxmlformats.org/officeDocument/2006/relationships/image" Target="../media/image23.emf"/><Relationship Id="rId5" Type="http://schemas.openxmlformats.org/officeDocument/2006/relationships/image" Target="../media/image17.emf"/><Relationship Id="rId15" Type="http://schemas.openxmlformats.org/officeDocument/2006/relationships/image" Target="../media/image28.emf"/><Relationship Id="rId10" Type="http://schemas.openxmlformats.org/officeDocument/2006/relationships/image" Target="../media/image22.emf"/><Relationship Id="rId4" Type="http://schemas.openxmlformats.org/officeDocument/2006/relationships/image" Target="../media/image16.emf"/><Relationship Id="rId9" Type="http://schemas.openxmlformats.org/officeDocument/2006/relationships/image" Target="../media/image21.emf"/><Relationship Id="rId14" Type="http://schemas.openxmlformats.org/officeDocument/2006/relationships/image" Target="../media/image26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13" Type="http://schemas.openxmlformats.org/officeDocument/2006/relationships/image" Target="../media/image40.emf"/><Relationship Id="rId18" Type="http://schemas.openxmlformats.org/officeDocument/2006/relationships/image" Target="../media/image45.emf"/><Relationship Id="rId3" Type="http://schemas.openxmlformats.org/officeDocument/2006/relationships/image" Target="../media/image30.emf"/><Relationship Id="rId7" Type="http://schemas.openxmlformats.org/officeDocument/2006/relationships/image" Target="../media/image34.emf"/><Relationship Id="rId12" Type="http://schemas.openxmlformats.org/officeDocument/2006/relationships/image" Target="../media/image39.emf"/><Relationship Id="rId17" Type="http://schemas.openxmlformats.org/officeDocument/2006/relationships/image" Target="../media/image44.emf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43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3.emf"/><Relationship Id="rId11" Type="http://schemas.openxmlformats.org/officeDocument/2006/relationships/image" Target="../media/image38.emf"/><Relationship Id="rId5" Type="http://schemas.openxmlformats.org/officeDocument/2006/relationships/image" Target="../media/image32.emf"/><Relationship Id="rId15" Type="http://schemas.openxmlformats.org/officeDocument/2006/relationships/image" Target="../media/image42.emf"/><Relationship Id="rId10" Type="http://schemas.openxmlformats.org/officeDocument/2006/relationships/image" Target="../media/image37.emf"/><Relationship Id="rId4" Type="http://schemas.openxmlformats.org/officeDocument/2006/relationships/image" Target="../media/image31.emf"/><Relationship Id="rId9" Type="http://schemas.openxmlformats.org/officeDocument/2006/relationships/image" Target="../media/image36.emf"/><Relationship Id="rId14" Type="http://schemas.openxmlformats.org/officeDocument/2006/relationships/image" Target="../media/image41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13" Type="http://schemas.openxmlformats.org/officeDocument/2006/relationships/image" Target="../media/image40.emf"/><Relationship Id="rId18" Type="http://schemas.openxmlformats.org/officeDocument/2006/relationships/image" Target="../media/image46.emf"/><Relationship Id="rId3" Type="http://schemas.openxmlformats.org/officeDocument/2006/relationships/image" Target="../media/image30.emf"/><Relationship Id="rId7" Type="http://schemas.openxmlformats.org/officeDocument/2006/relationships/image" Target="../media/image34.emf"/><Relationship Id="rId12" Type="http://schemas.openxmlformats.org/officeDocument/2006/relationships/image" Target="../media/image39.emf"/><Relationship Id="rId17" Type="http://schemas.openxmlformats.org/officeDocument/2006/relationships/image" Target="../media/image44.emf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43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3.emf"/><Relationship Id="rId11" Type="http://schemas.openxmlformats.org/officeDocument/2006/relationships/image" Target="../media/image38.emf"/><Relationship Id="rId5" Type="http://schemas.openxmlformats.org/officeDocument/2006/relationships/image" Target="../media/image32.emf"/><Relationship Id="rId15" Type="http://schemas.openxmlformats.org/officeDocument/2006/relationships/image" Target="../media/image42.emf"/><Relationship Id="rId10" Type="http://schemas.openxmlformats.org/officeDocument/2006/relationships/image" Target="../media/image37.emf"/><Relationship Id="rId4" Type="http://schemas.openxmlformats.org/officeDocument/2006/relationships/image" Target="../media/image31.emf"/><Relationship Id="rId9" Type="http://schemas.openxmlformats.org/officeDocument/2006/relationships/image" Target="../media/image36.emf"/><Relationship Id="rId14" Type="http://schemas.openxmlformats.org/officeDocument/2006/relationships/image" Target="../media/image41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13" Type="http://schemas.openxmlformats.org/officeDocument/2006/relationships/image" Target="../media/image40.emf"/><Relationship Id="rId18" Type="http://schemas.openxmlformats.org/officeDocument/2006/relationships/image" Target="../media/image47.emf"/><Relationship Id="rId3" Type="http://schemas.openxmlformats.org/officeDocument/2006/relationships/image" Target="../media/image30.emf"/><Relationship Id="rId7" Type="http://schemas.openxmlformats.org/officeDocument/2006/relationships/image" Target="../media/image34.emf"/><Relationship Id="rId12" Type="http://schemas.openxmlformats.org/officeDocument/2006/relationships/image" Target="../media/image39.emf"/><Relationship Id="rId17" Type="http://schemas.openxmlformats.org/officeDocument/2006/relationships/image" Target="../media/image44.emf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43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3.emf"/><Relationship Id="rId11" Type="http://schemas.openxmlformats.org/officeDocument/2006/relationships/image" Target="../media/image38.emf"/><Relationship Id="rId5" Type="http://schemas.openxmlformats.org/officeDocument/2006/relationships/image" Target="../media/image32.emf"/><Relationship Id="rId15" Type="http://schemas.openxmlformats.org/officeDocument/2006/relationships/image" Target="../media/image42.emf"/><Relationship Id="rId10" Type="http://schemas.openxmlformats.org/officeDocument/2006/relationships/image" Target="../media/image37.emf"/><Relationship Id="rId4" Type="http://schemas.openxmlformats.org/officeDocument/2006/relationships/image" Target="../media/image31.emf"/><Relationship Id="rId9" Type="http://schemas.openxmlformats.org/officeDocument/2006/relationships/image" Target="../media/image36.emf"/><Relationship Id="rId14" Type="http://schemas.openxmlformats.org/officeDocument/2006/relationships/image" Target="../media/image4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Eric Frew\Documents\My Images\V2\Tempest\imgp0850.jpg"/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63" b="7863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6386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Chapter 13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Vision Based Guidance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Model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5019258" y="1985742"/>
            <a:ext cx="6335142" cy="4033458"/>
            <a:chOff x="2976944" y="2751800"/>
            <a:chExt cx="5702676" cy="3613067"/>
          </a:xfrm>
        </p:grpSpPr>
        <p:sp>
          <p:nvSpPr>
            <p:cNvPr id="56" name="Freeform 6"/>
            <p:cNvSpPr>
              <a:spLocks/>
            </p:cNvSpPr>
            <p:nvPr/>
          </p:nvSpPr>
          <p:spPr bwMode="auto">
            <a:xfrm>
              <a:off x="5920925" y="2751800"/>
              <a:ext cx="1338173" cy="3613067"/>
            </a:xfrm>
            <a:custGeom>
              <a:avLst/>
              <a:gdLst>
                <a:gd name="T0" fmla="*/ 0 w 1040"/>
                <a:gd name="T1" fmla="*/ 2147483647 h 2808"/>
                <a:gd name="T2" fmla="*/ 2147483647 w 1040"/>
                <a:gd name="T3" fmla="*/ 2147483647 h 2808"/>
                <a:gd name="T4" fmla="*/ 2147483647 w 1040"/>
                <a:gd name="T5" fmla="*/ 0 h 2808"/>
                <a:gd name="T6" fmla="*/ 0 w 1040"/>
                <a:gd name="T7" fmla="*/ 2147483647 h 2808"/>
                <a:gd name="T8" fmla="*/ 0 w 1040"/>
                <a:gd name="T9" fmla="*/ 2147483647 h 28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40"/>
                <a:gd name="T16" fmla="*/ 0 h 2808"/>
                <a:gd name="T17" fmla="*/ 1040 w 1040"/>
                <a:gd name="T18" fmla="*/ 2808 h 280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40" h="2808">
                  <a:moveTo>
                    <a:pt x="0" y="2808"/>
                  </a:moveTo>
                  <a:lnTo>
                    <a:pt x="1040" y="1856"/>
                  </a:lnTo>
                  <a:lnTo>
                    <a:pt x="1040" y="0"/>
                  </a:lnTo>
                  <a:lnTo>
                    <a:pt x="0" y="944"/>
                  </a:lnTo>
                  <a:lnTo>
                    <a:pt x="0" y="2808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Line 8"/>
            <p:cNvSpPr>
              <a:spLocks noChangeShapeType="1"/>
            </p:cNvSpPr>
            <p:nvPr/>
          </p:nvSpPr>
          <p:spPr bwMode="auto">
            <a:xfrm>
              <a:off x="3640884" y="4563480"/>
              <a:ext cx="228004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Line 9"/>
            <p:cNvSpPr>
              <a:spLocks noChangeShapeType="1"/>
            </p:cNvSpPr>
            <p:nvPr/>
          </p:nvSpPr>
          <p:spPr bwMode="auto">
            <a:xfrm flipV="1">
              <a:off x="6590011" y="4563480"/>
              <a:ext cx="208960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Line 11"/>
            <p:cNvSpPr>
              <a:spLocks noChangeShapeType="1"/>
            </p:cNvSpPr>
            <p:nvPr/>
          </p:nvSpPr>
          <p:spPr bwMode="auto">
            <a:xfrm flipH="1">
              <a:off x="3172523" y="4553187"/>
              <a:ext cx="473507" cy="4426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Line 12"/>
            <p:cNvSpPr>
              <a:spLocks noChangeShapeType="1"/>
            </p:cNvSpPr>
            <p:nvPr/>
          </p:nvSpPr>
          <p:spPr bwMode="auto">
            <a:xfrm flipV="1">
              <a:off x="3630590" y="3848072"/>
              <a:ext cx="2408712" cy="71026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Line 13"/>
            <p:cNvSpPr>
              <a:spLocks noChangeShapeType="1"/>
            </p:cNvSpPr>
            <p:nvPr/>
          </p:nvSpPr>
          <p:spPr bwMode="auto">
            <a:xfrm flipV="1">
              <a:off x="6919408" y="3173839"/>
              <a:ext cx="1399935" cy="41174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Line 14"/>
            <p:cNvSpPr>
              <a:spLocks noChangeShapeType="1"/>
            </p:cNvSpPr>
            <p:nvPr/>
          </p:nvSpPr>
          <p:spPr bwMode="auto">
            <a:xfrm flipV="1">
              <a:off x="6044448" y="3585585"/>
              <a:ext cx="885253" cy="25734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Line 15"/>
            <p:cNvSpPr>
              <a:spLocks noChangeShapeType="1"/>
            </p:cNvSpPr>
            <p:nvPr/>
          </p:nvSpPr>
          <p:spPr bwMode="auto">
            <a:xfrm flipV="1">
              <a:off x="7850982" y="4131148"/>
              <a:ext cx="458067" cy="427186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Line 16"/>
            <p:cNvSpPr>
              <a:spLocks noChangeShapeType="1"/>
            </p:cNvSpPr>
            <p:nvPr/>
          </p:nvSpPr>
          <p:spPr bwMode="auto">
            <a:xfrm flipV="1">
              <a:off x="8309049" y="3184133"/>
              <a:ext cx="10294" cy="947015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7"/>
            <p:cNvSpPr>
              <a:spLocks/>
            </p:cNvSpPr>
            <p:nvPr/>
          </p:nvSpPr>
          <p:spPr bwMode="auto">
            <a:xfrm>
              <a:off x="8307763" y="2823855"/>
              <a:ext cx="124810" cy="823491"/>
            </a:xfrm>
            <a:custGeom>
              <a:avLst/>
              <a:gdLst>
                <a:gd name="T0" fmla="*/ 103325277 w 97"/>
                <a:gd name="T1" fmla="*/ 0 h 640"/>
                <a:gd name="T2" fmla="*/ 22680539 w 97"/>
                <a:gd name="T3" fmla="*/ 786288750 h 640"/>
                <a:gd name="T4" fmla="*/ 244453569 w 97"/>
                <a:gd name="T5" fmla="*/ 1612900000 h 640"/>
                <a:gd name="T6" fmla="*/ 0 60000 65536"/>
                <a:gd name="T7" fmla="*/ 0 60000 65536"/>
                <a:gd name="T8" fmla="*/ 0 60000 65536"/>
                <a:gd name="T9" fmla="*/ 0 w 97"/>
                <a:gd name="T10" fmla="*/ 0 h 640"/>
                <a:gd name="T11" fmla="*/ 97 w 97"/>
                <a:gd name="T12" fmla="*/ 640 h 64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7" h="640">
                  <a:moveTo>
                    <a:pt x="41" y="0"/>
                  </a:moveTo>
                  <a:cubicBezTo>
                    <a:pt x="20" y="102"/>
                    <a:pt x="0" y="205"/>
                    <a:pt x="9" y="312"/>
                  </a:cubicBezTo>
                  <a:cubicBezTo>
                    <a:pt x="18" y="419"/>
                    <a:pt x="82" y="585"/>
                    <a:pt x="97" y="64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prstDash val="sys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Line 19"/>
            <p:cNvSpPr>
              <a:spLocks noChangeShapeType="1"/>
            </p:cNvSpPr>
            <p:nvPr/>
          </p:nvSpPr>
          <p:spPr bwMode="auto">
            <a:xfrm flipH="1">
              <a:off x="6291496" y="4563480"/>
              <a:ext cx="277928" cy="2367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Line 20"/>
            <p:cNvSpPr>
              <a:spLocks noChangeShapeType="1"/>
            </p:cNvSpPr>
            <p:nvPr/>
          </p:nvSpPr>
          <p:spPr bwMode="auto">
            <a:xfrm flipH="1" flipV="1">
              <a:off x="6559130" y="4203203"/>
              <a:ext cx="0" cy="36027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Line 21"/>
            <p:cNvSpPr>
              <a:spLocks noChangeShapeType="1"/>
            </p:cNvSpPr>
            <p:nvPr/>
          </p:nvSpPr>
          <p:spPr bwMode="auto">
            <a:xfrm>
              <a:off x="3635737" y="4584068"/>
              <a:ext cx="0" cy="720555"/>
            </a:xfrm>
            <a:prstGeom prst="line">
              <a:avLst/>
            </a:prstGeom>
            <a:noFill/>
            <a:ln w="9525">
              <a:solidFill>
                <a:schemeClr val="bg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Line 22"/>
            <p:cNvSpPr>
              <a:spLocks noChangeShapeType="1"/>
            </p:cNvSpPr>
            <p:nvPr/>
          </p:nvSpPr>
          <p:spPr bwMode="auto">
            <a:xfrm>
              <a:off x="3635737" y="5242860"/>
              <a:ext cx="2274894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Line 23"/>
            <p:cNvSpPr>
              <a:spLocks noChangeShapeType="1"/>
            </p:cNvSpPr>
            <p:nvPr/>
          </p:nvSpPr>
          <p:spPr bwMode="auto">
            <a:xfrm>
              <a:off x="5920925" y="5242860"/>
              <a:ext cx="679380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Line 24"/>
            <p:cNvSpPr>
              <a:spLocks noChangeShapeType="1"/>
            </p:cNvSpPr>
            <p:nvPr/>
          </p:nvSpPr>
          <p:spPr bwMode="auto">
            <a:xfrm flipV="1">
              <a:off x="6559130" y="5242860"/>
              <a:ext cx="1286705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Line 25"/>
            <p:cNvSpPr>
              <a:spLocks noChangeShapeType="1"/>
            </p:cNvSpPr>
            <p:nvPr/>
          </p:nvSpPr>
          <p:spPr bwMode="auto">
            <a:xfrm>
              <a:off x="3635737" y="4872289"/>
              <a:ext cx="2285188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Line 26"/>
            <p:cNvSpPr>
              <a:spLocks noChangeShapeType="1"/>
            </p:cNvSpPr>
            <p:nvPr/>
          </p:nvSpPr>
          <p:spPr bwMode="auto">
            <a:xfrm>
              <a:off x="5920925" y="4872289"/>
              <a:ext cx="648499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Line 33"/>
            <p:cNvSpPr>
              <a:spLocks noChangeShapeType="1"/>
            </p:cNvSpPr>
            <p:nvPr/>
          </p:nvSpPr>
          <p:spPr bwMode="auto">
            <a:xfrm>
              <a:off x="3656324" y="4563480"/>
              <a:ext cx="82349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Oval 40"/>
            <p:cNvSpPr>
              <a:spLocks noChangeArrowheads="1"/>
            </p:cNvSpPr>
            <p:nvPr/>
          </p:nvSpPr>
          <p:spPr bwMode="auto">
            <a:xfrm>
              <a:off x="8278168" y="3142958"/>
              <a:ext cx="72055" cy="7205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Line 45"/>
            <p:cNvSpPr>
              <a:spLocks noChangeShapeType="1"/>
            </p:cNvSpPr>
            <p:nvPr/>
          </p:nvSpPr>
          <p:spPr bwMode="auto">
            <a:xfrm>
              <a:off x="5910631" y="4563480"/>
              <a:ext cx="6793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Line 47"/>
            <p:cNvSpPr>
              <a:spLocks noChangeShapeType="1"/>
            </p:cNvSpPr>
            <p:nvPr/>
          </p:nvSpPr>
          <p:spPr bwMode="auto">
            <a:xfrm>
              <a:off x="7845835" y="4563480"/>
              <a:ext cx="0" cy="79261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Line 48"/>
            <p:cNvSpPr>
              <a:spLocks noChangeShapeType="1"/>
            </p:cNvSpPr>
            <p:nvPr/>
          </p:nvSpPr>
          <p:spPr bwMode="auto">
            <a:xfrm>
              <a:off x="6559130" y="4563480"/>
              <a:ext cx="0" cy="772023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Line 55"/>
            <p:cNvSpPr>
              <a:spLocks noChangeShapeType="1"/>
            </p:cNvSpPr>
            <p:nvPr/>
          </p:nvSpPr>
          <p:spPr bwMode="auto">
            <a:xfrm flipV="1">
              <a:off x="3630590" y="4367901"/>
              <a:ext cx="643352" cy="190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Text Box 58"/>
            <p:cNvSpPr txBox="1">
              <a:spLocks noChangeArrowheads="1"/>
            </p:cNvSpPr>
            <p:nvPr/>
          </p:nvSpPr>
          <p:spPr bwMode="auto">
            <a:xfrm>
              <a:off x="6216867" y="6023891"/>
              <a:ext cx="1162823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400" dirty="0"/>
                <a:t>image plane</a:t>
              </a:r>
            </a:p>
          </p:txBody>
        </p:sp>
        <p:sp>
          <p:nvSpPr>
            <p:cNvPr id="88" name="Line 60"/>
            <p:cNvSpPr>
              <a:spLocks noChangeShapeType="1"/>
            </p:cNvSpPr>
            <p:nvPr/>
          </p:nvSpPr>
          <p:spPr bwMode="auto">
            <a:xfrm flipV="1">
              <a:off x="6543690" y="4300993"/>
              <a:ext cx="303662" cy="277928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Line 61"/>
            <p:cNvSpPr>
              <a:spLocks noChangeShapeType="1"/>
            </p:cNvSpPr>
            <p:nvPr/>
          </p:nvSpPr>
          <p:spPr bwMode="auto">
            <a:xfrm flipV="1">
              <a:off x="6847352" y="3606172"/>
              <a:ext cx="0" cy="689674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Oval 46"/>
            <p:cNvSpPr>
              <a:spLocks noChangeArrowheads="1"/>
            </p:cNvSpPr>
            <p:nvPr/>
          </p:nvSpPr>
          <p:spPr bwMode="auto">
            <a:xfrm>
              <a:off x="6816471" y="3575291"/>
              <a:ext cx="72055" cy="7205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91" name="Picture 90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76944" y="4988950"/>
              <a:ext cx="154405" cy="154405"/>
            </a:xfrm>
            <a:prstGeom prst="rect">
              <a:avLst/>
            </a:prstGeom>
          </p:spPr>
        </p:pic>
        <p:pic>
          <p:nvPicPr>
            <p:cNvPr id="92" name="Picture 91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88690" y="5392118"/>
              <a:ext cx="185286" cy="195579"/>
            </a:xfrm>
            <a:prstGeom prst="rect">
              <a:avLst/>
            </a:prstGeom>
          </p:spPr>
        </p:pic>
        <p:pic>
          <p:nvPicPr>
            <p:cNvPr id="93" name="Picture 92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36694" y="4601223"/>
              <a:ext cx="216166" cy="154405"/>
            </a:xfrm>
            <a:prstGeom prst="rect">
              <a:avLst/>
            </a:prstGeom>
          </p:spPr>
        </p:pic>
        <p:pic>
          <p:nvPicPr>
            <p:cNvPr id="94" name="Picture 93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30790" y="4886014"/>
              <a:ext cx="288222" cy="216166"/>
            </a:xfrm>
            <a:prstGeom prst="rect">
              <a:avLst/>
            </a:prstGeom>
          </p:spPr>
        </p:pic>
        <p:pic>
          <p:nvPicPr>
            <p:cNvPr id="95" name="Picture 94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118878" y="3829200"/>
              <a:ext cx="329396" cy="154405"/>
            </a:xfrm>
            <a:prstGeom prst="rect">
              <a:avLst/>
            </a:prstGeom>
          </p:spPr>
        </p:pic>
        <p:pic>
          <p:nvPicPr>
            <p:cNvPr id="96" name="Picture 95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713535" y="3351404"/>
              <a:ext cx="267635" cy="164698"/>
            </a:xfrm>
            <a:prstGeom prst="rect">
              <a:avLst/>
            </a:prstGeom>
          </p:spPr>
        </p:pic>
        <p:pic>
          <p:nvPicPr>
            <p:cNvPr id="97" name="Picture 96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96571" y="4307855"/>
              <a:ext cx="349984" cy="185285"/>
            </a:xfrm>
            <a:prstGeom prst="rect">
              <a:avLst/>
            </a:prstGeom>
          </p:spPr>
        </p:pic>
        <p:pic>
          <p:nvPicPr>
            <p:cNvPr id="98" name="Picture 97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62793" y="3848072"/>
              <a:ext cx="339690" cy="216166"/>
            </a:xfrm>
            <a:prstGeom prst="rect">
              <a:avLst/>
            </a:prstGeom>
          </p:spPr>
        </p:pic>
        <p:pic>
          <p:nvPicPr>
            <p:cNvPr id="99" name="Picture 98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814954" y="4160313"/>
              <a:ext cx="195579" cy="216166"/>
            </a:xfrm>
            <a:prstGeom prst="rect">
              <a:avLst/>
            </a:prstGeom>
          </p:spPr>
        </p:pic>
        <p:pic>
          <p:nvPicPr>
            <p:cNvPr id="100" name="Picture 99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087736" y="3601025"/>
              <a:ext cx="195579" cy="236754"/>
            </a:xfrm>
            <a:prstGeom prst="rect">
              <a:avLst/>
            </a:prstGeom>
          </p:spPr>
        </p:pic>
        <p:pic>
          <p:nvPicPr>
            <p:cNvPr id="101" name="Picture 100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283116" y="5265164"/>
              <a:ext cx="185286" cy="216166"/>
            </a:xfrm>
            <a:prstGeom prst="rect">
              <a:avLst/>
            </a:prstGeom>
          </p:spPr>
        </p:pic>
        <p:pic>
          <p:nvPicPr>
            <p:cNvPr id="102" name="Picture 101" descr="latex-image-1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306340" y="4362754"/>
              <a:ext cx="267635" cy="174992"/>
            </a:xfrm>
            <a:prstGeom prst="rect">
              <a:avLst/>
            </a:prstGeom>
          </p:spPr>
        </p:pic>
        <p:pic>
          <p:nvPicPr>
            <p:cNvPr id="103" name="Picture 102" descr="latex-image-1.pdf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908518" y="4187763"/>
              <a:ext cx="195579" cy="216166"/>
            </a:xfrm>
            <a:prstGeom prst="rect">
              <a:avLst/>
            </a:prstGeom>
          </p:spPr>
        </p:pic>
        <p:sp>
          <p:nvSpPr>
            <p:cNvPr id="104" name="Line 10"/>
            <p:cNvSpPr>
              <a:spLocks noChangeShapeType="1"/>
            </p:cNvSpPr>
            <p:nvPr/>
          </p:nvSpPr>
          <p:spPr bwMode="auto">
            <a:xfrm flipH="1">
              <a:off x="3635737" y="4553187"/>
              <a:ext cx="0" cy="9367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05" name="Picture 104" descr="latex-image-1.pdf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581495" y="3127517"/>
              <a:ext cx="123524" cy="133817"/>
            </a:xfrm>
            <a:prstGeom prst="rect">
              <a:avLst/>
            </a:prstGeom>
          </p:spPr>
        </p:pic>
        <p:pic>
          <p:nvPicPr>
            <p:cNvPr id="106" name="Picture 105" descr="latex-image-1.pdf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2382" y="3055257"/>
              <a:ext cx="177800" cy="177800"/>
            </a:xfrm>
            <a:prstGeom prst="rect">
              <a:avLst/>
            </a:prstGeom>
          </p:spPr>
        </p:pic>
      </p:grp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52" y="1129591"/>
            <a:ext cx="4569323" cy="3789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312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Gimbal Pointing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dirty="0"/>
              <a:t>Two scenarios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Point gimbal at given world coordinate</a:t>
            </a:r>
          </a:p>
          <a:p>
            <a:pPr lvl="2">
              <a:lnSpc>
                <a:spcPct val="120000"/>
              </a:lnSpc>
            </a:pPr>
            <a:r>
              <a:rPr lang="en-US" dirty="0"/>
              <a:t>“Point to this GPS location”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Point gimbal so that optical axis aligns with certain point in image plane</a:t>
            </a:r>
          </a:p>
          <a:p>
            <a:pPr lvl="2">
              <a:lnSpc>
                <a:spcPct val="120000"/>
              </a:lnSpc>
            </a:pPr>
            <a:r>
              <a:rPr lang="en-US" dirty="0"/>
              <a:t>“Point at this object”</a:t>
            </a:r>
          </a:p>
          <a:p>
            <a:pPr>
              <a:lnSpc>
                <a:spcPct val="120000"/>
              </a:lnSpc>
            </a:pPr>
            <a:r>
              <a:rPr lang="en-US" dirty="0"/>
              <a:t>Gimbal dynamics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Assume rate control inputs</a:t>
            </a:r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9028" y="5055977"/>
            <a:ext cx="1770571" cy="104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9491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1:  Point Gimbal at World Coordinate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037A89-C941-A74E-99BA-282A79105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758" y="1122446"/>
            <a:ext cx="8967537" cy="4883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5725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2:  Point Gimbal at Object in Image</a:t>
            </a:r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479" y="1213769"/>
            <a:ext cx="10096675" cy="459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6872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Gimbal Pointing Angles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7F0E4C-8E60-4BE3-6BE2-45E9D8912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919" y="1184274"/>
            <a:ext cx="10016161" cy="469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4488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Gimbal Pointing Angles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D8A542-2C08-AB41-75C8-7767687B14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688" y="934250"/>
            <a:ext cx="9018163" cy="5428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154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Geolocation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7085463" y="1949317"/>
            <a:ext cx="4793716" cy="2598620"/>
            <a:chOff x="1069975" y="808528"/>
            <a:chExt cx="6073775" cy="3283519"/>
          </a:xfrm>
        </p:grpSpPr>
        <p:sp>
          <p:nvSpPr>
            <p:cNvPr id="5" name="Line 4"/>
            <p:cNvSpPr>
              <a:spLocks noChangeShapeType="1"/>
            </p:cNvSpPr>
            <p:nvPr/>
          </p:nvSpPr>
          <p:spPr bwMode="auto">
            <a:xfrm>
              <a:off x="1927225" y="1270000"/>
              <a:ext cx="0" cy="25082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Line 5"/>
            <p:cNvSpPr>
              <a:spLocks noChangeShapeType="1"/>
            </p:cNvSpPr>
            <p:nvPr/>
          </p:nvSpPr>
          <p:spPr bwMode="auto">
            <a:xfrm>
              <a:off x="1933575" y="1282700"/>
              <a:ext cx="4102100" cy="24955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Line 7"/>
            <p:cNvSpPr>
              <a:spLocks noChangeShapeType="1"/>
            </p:cNvSpPr>
            <p:nvPr/>
          </p:nvSpPr>
          <p:spPr bwMode="auto">
            <a:xfrm>
              <a:off x="1069975" y="3778250"/>
              <a:ext cx="59626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8" name="Picture 7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59492" y="1018116"/>
              <a:ext cx="584200" cy="165100"/>
            </a:xfrm>
            <a:prstGeom prst="rect">
              <a:avLst/>
            </a:prstGeom>
          </p:spPr>
        </p:pic>
        <p:pic>
          <p:nvPicPr>
            <p:cNvPr id="9" name="Picture 8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06600" y="2590800"/>
              <a:ext cx="152400" cy="190500"/>
            </a:xfrm>
            <a:prstGeom prst="rect">
              <a:avLst/>
            </a:prstGeom>
          </p:spPr>
        </p:pic>
        <p:pic>
          <p:nvPicPr>
            <p:cNvPr id="10" name="Picture 9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46829" y="1721380"/>
              <a:ext cx="165100" cy="177800"/>
            </a:xfrm>
            <a:prstGeom prst="rect">
              <a:avLst/>
            </a:prstGeom>
          </p:spPr>
        </p:pic>
        <p:pic>
          <p:nvPicPr>
            <p:cNvPr id="11" name="Picture 10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448984" y="3893079"/>
              <a:ext cx="1028700" cy="190500"/>
            </a:xfrm>
            <a:prstGeom prst="rect">
              <a:avLst/>
            </a:prstGeom>
          </p:spPr>
        </p:pic>
        <p:pic>
          <p:nvPicPr>
            <p:cNvPr id="12" name="Picture 11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962650" y="3850747"/>
              <a:ext cx="1181100" cy="241300"/>
            </a:xfrm>
            <a:prstGeom prst="rect">
              <a:avLst/>
            </a:prstGeom>
          </p:spPr>
        </p:pic>
        <p:sp>
          <p:nvSpPr>
            <p:cNvPr id="13" name="Arc 12"/>
            <p:cNvSpPr/>
            <p:nvPr/>
          </p:nvSpPr>
          <p:spPr>
            <a:xfrm>
              <a:off x="1464735" y="808528"/>
              <a:ext cx="927146" cy="927146"/>
            </a:xfrm>
            <a:prstGeom prst="arc">
              <a:avLst>
                <a:gd name="adj1" fmla="val 1951158"/>
                <a:gd name="adj2" fmla="val 5352448"/>
              </a:avLst>
            </a:prstGeom>
            <a:ln w="12700" cap="flat" cmpd="sng" algn="ctr">
              <a:solidFill>
                <a:schemeClr val="tx1"/>
              </a:solidFill>
              <a:prstDash val="solid"/>
              <a:round/>
              <a:headEnd type="triangle" w="sm" len="med"/>
              <a:tailEnd type="none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899153" y="2169551"/>
              <a:ext cx="774700" cy="241300"/>
            </a:xfrm>
            <a:prstGeom prst="rect">
              <a:avLst/>
            </a:prstGeom>
          </p:spPr>
        </p:pic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4220" y="1056310"/>
            <a:ext cx="7616957" cy="5151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7662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06907" y="3413542"/>
            <a:ext cx="5291788" cy="2907047"/>
            <a:chOff x="1069975" y="808528"/>
            <a:chExt cx="6073775" cy="3283519"/>
          </a:xfrm>
        </p:grpSpPr>
        <p:sp>
          <p:nvSpPr>
            <p:cNvPr id="23555" name="Line 4"/>
            <p:cNvSpPr>
              <a:spLocks noChangeShapeType="1"/>
            </p:cNvSpPr>
            <p:nvPr/>
          </p:nvSpPr>
          <p:spPr bwMode="auto">
            <a:xfrm>
              <a:off x="1927225" y="1270000"/>
              <a:ext cx="0" cy="25082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56" name="Line 5"/>
            <p:cNvSpPr>
              <a:spLocks noChangeShapeType="1"/>
            </p:cNvSpPr>
            <p:nvPr/>
          </p:nvSpPr>
          <p:spPr bwMode="auto">
            <a:xfrm>
              <a:off x="1933575" y="1282700"/>
              <a:ext cx="4102100" cy="24955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57" name="Line 7"/>
            <p:cNvSpPr>
              <a:spLocks noChangeShapeType="1"/>
            </p:cNvSpPr>
            <p:nvPr/>
          </p:nvSpPr>
          <p:spPr bwMode="auto">
            <a:xfrm>
              <a:off x="1069975" y="3778250"/>
              <a:ext cx="59626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4" name="Picture 13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59492" y="1018116"/>
              <a:ext cx="584200" cy="165100"/>
            </a:xfrm>
            <a:prstGeom prst="rect">
              <a:avLst/>
            </a:prstGeom>
          </p:spPr>
        </p:pic>
        <p:pic>
          <p:nvPicPr>
            <p:cNvPr id="17" name="Picture 16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06600" y="2590800"/>
              <a:ext cx="152400" cy="190500"/>
            </a:xfrm>
            <a:prstGeom prst="rect">
              <a:avLst/>
            </a:prstGeom>
          </p:spPr>
        </p:pic>
        <p:pic>
          <p:nvPicPr>
            <p:cNvPr id="18" name="Picture 17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46829" y="1721380"/>
              <a:ext cx="165100" cy="177800"/>
            </a:xfrm>
            <a:prstGeom prst="rect">
              <a:avLst/>
            </a:prstGeom>
          </p:spPr>
        </p:pic>
        <p:pic>
          <p:nvPicPr>
            <p:cNvPr id="20" name="Picture 19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448984" y="3893079"/>
              <a:ext cx="1028700" cy="190500"/>
            </a:xfrm>
            <a:prstGeom prst="rect">
              <a:avLst/>
            </a:prstGeom>
          </p:spPr>
        </p:pic>
        <p:pic>
          <p:nvPicPr>
            <p:cNvPr id="21" name="Picture 20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962650" y="3850747"/>
              <a:ext cx="1181100" cy="241300"/>
            </a:xfrm>
            <a:prstGeom prst="rect">
              <a:avLst/>
            </a:prstGeom>
          </p:spPr>
        </p:pic>
        <p:sp>
          <p:nvSpPr>
            <p:cNvPr id="22" name="Arc 21"/>
            <p:cNvSpPr/>
            <p:nvPr/>
          </p:nvSpPr>
          <p:spPr>
            <a:xfrm>
              <a:off x="1464735" y="808528"/>
              <a:ext cx="927146" cy="927146"/>
            </a:xfrm>
            <a:prstGeom prst="arc">
              <a:avLst>
                <a:gd name="adj1" fmla="val 1951158"/>
                <a:gd name="adj2" fmla="val 5352448"/>
              </a:avLst>
            </a:prstGeom>
            <a:ln w="12700" cap="flat" cmpd="sng" algn="ctr">
              <a:solidFill>
                <a:schemeClr val="tx1"/>
              </a:solidFill>
              <a:prstDash val="solid"/>
              <a:round/>
              <a:headEnd type="triangle" w="sm" len="med"/>
              <a:tailEnd type="none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899153" y="2169551"/>
              <a:ext cx="774700" cy="241300"/>
            </a:xfrm>
            <a:prstGeom prst="rect">
              <a:avLst/>
            </a:prstGeom>
          </p:spPr>
        </p:pic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to Target – Flat Earth Model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31344" y="1131536"/>
            <a:ext cx="8109404" cy="3711841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122238"/>
            <a:ext cx="8229600" cy="754062"/>
          </a:xfrm>
        </p:spPr>
        <p:txBody>
          <a:bodyPr/>
          <a:lstStyle/>
          <a:p>
            <a:r>
              <a:rPr lang="en-US" dirty="0" err="1"/>
              <a:t>Geolocation</a:t>
            </a:r>
            <a:r>
              <a:rPr lang="en-US" dirty="0"/>
              <a:t> Errors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6574255" y="1273744"/>
            <a:ext cx="5487023" cy="2961372"/>
            <a:chOff x="1069975" y="808528"/>
            <a:chExt cx="6073775" cy="3283519"/>
          </a:xfrm>
        </p:grpSpPr>
        <p:sp>
          <p:nvSpPr>
            <p:cNvPr id="9" name="Line 4"/>
            <p:cNvSpPr>
              <a:spLocks noChangeShapeType="1"/>
            </p:cNvSpPr>
            <p:nvPr/>
          </p:nvSpPr>
          <p:spPr bwMode="auto">
            <a:xfrm>
              <a:off x="1927225" y="1270000"/>
              <a:ext cx="0" cy="25082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Line 5"/>
            <p:cNvSpPr>
              <a:spLocks noChangeShapeType="1"/>
            </p:cNvSpPr>
            <p:nvPr/>
          </p:nvSpPr>
          <p:spPr bwMode="auto">
            <a:xfrm>
              <a:off x="1933575" y="1282700"/>
              <a:ext cx="4102100" cy="24955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Line 7"/>
            <p:cNvSpPr>
              <a:spLocks noChangeShapeType="1"/>
            </p:cNvSpPr>
            <p:nvPr/>
          </p:nvSpPr>
          <p:spPr bwMode="auto">
            <a:xfrm>
              <a:off x="1069975" y="3778250"/>
              <a:ext cx="59626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2" name="Picture 11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59492" y="1018116"/>
              <a:ext cx="584200" cy="165100"/>
            </a:xfrm>
            <a:prstGeom prst="rect">
              <a:avLst/>
            </a:prstGeom>
          </p:spPr>
        </p:pic>
        <p:pic>
          <p:nvPicPr>
            <p:cNvPr id="13" name="Picture 12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06600" y="2590800"/>
              <a:ext cx="152400" cy="190500"/>
            </a:xfrm>
            <a:prstGeom prst="rect">
              <a:avLst/>
            </a:prstGeom>
          </p:spPr>
        </p:pic>
        <p:pic>
          <p:nvPicPr>
            <p:cNvPr id="14" name="Picture 13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46829" y="1721380"/>
              <a:ext cx="165100" cy="177800"/>
            </a:xfrm>
            <a:prstGeom prst="rect">
              <a:avLst/>
            </a:prstGeom>
          </p:spPr>
        </p:pic>
        <p:pic>
          <p:nvPicPr>
            <p:cNvPr id="15" name="Picture 14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448984" y="3893079"/>
              <a:ext cx="1028700" cy="190500"/>
            </a:xfrm>
            <a:prstGeom prst="rect">
              <a:avLst/>
            </a:prstGeom>
          </p:spPr>
        </p:pic>
        <p:pic>
          <p:nvPicPr>
            <p:cNvPr id="16" name="Picture 15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962650" y="3850747"/>
              <a:ext cx="1181100" cy="241300"/>
            </a:xfrm>
            <a:prstGeom prst="rect">
              <a:avLst/>
            </a:prstGeom>
          </p:spPr>
        </p:pic>
        <p:sp>
          <p:nvSpPr>
            <p:cNvPr id="17" name="Arc 16"/>
            <p:cNvSpPr/>
            <p:nvPr/>
          </p:nvSpPr>
          <p:spPr>
            <a:xfrm>
              <a:off x="1464735" y="808528"/>
              <a:ext cx="927146" cy="927146"/>
            </a:xfrm>
            <a:prstGeom prst="arc">
              <a:avLst>
                <a:gd name="adj1" fmla="val 1951158"/>
                <a:gd name="adj2" fmla="val 5352448"/>
              </a:avLst>
            </a:prstGeom>
            <a:ln w="12700" cap="flat" cmpd="sng" algn="ctr">
              <a:solidFill>
                <a:schemeClr val="tx1"/>
              </a:solidFill>
              <a:prstDash val="solid"/>
              <a:round/>
              <a:headEnd type="triangle" w="sm" len="med"/>
              <a:tailEnd type="none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899153" y="2169551"/>
              <a:ext cx="774700" cy="241300"/>
            </a:xfrm>
            <a:prstGeom prst="rect">
              <a:avLst/>
            </a:prstGeom>
          </p:spPr>
        </p:pic>
      </p:grp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826" y="1084157"/>
            <a:ext cx="5041900" cy="51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81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Geolocation</a:t>
            </a:r>
            <a:r>
              <a:rPr lang="en-US" dirty="0"/>
              <a:t> Using EKF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54A281-8982-6B44-819E-90931F8BF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" y="1128963"/>
            <a:ext cx="10972799" cy="474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289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</p:spPr>
        <p:txBody>
          <a:bodyPr/>
          <a:lstStyle/>
          <a:p>
            <a:r>
              <a:rPr lang="en-US" dirty="0"/>
              <a:t>Architecture w/ Camera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300" y="1397000"/>
            <a:ext cx="7480300" cy="5001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2968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Geolocation</a:t>
            </a:r>
            <a:r>
              <a:rPr lang="en-US" dirty="0"/>
              <a:t> Using EKF</a:t>
            </a:r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417" y="1240865"/>
            <a:ext cx="9603729" cy="4577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936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039004" y="1312864"/>
            <a:ext cx="2032000" cy="777875"/>
          </a:xfrm>
          <a:prstGeom prst="rect">
            <a:avLst/>
          </a:prstGeom>
          <a:noFill/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4580" name="TextBox 3"/>
          <p:cNvSpPr txBox="1">
            <a:spLocks noChangeArrowheads="1"/>
          </p:cNvSpPr>
          <p:nvPr/>
        </p:nvSpPr>
        <p:spPr bwMode="auto">
          <a:xfrm>
            <a:off x="3208867" y="1498600"/>
            <a:ext cx="169848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GPS smoother</a:t>
            </a:r>
          </a:p>
        </p:txBody>
      </p:sp>
      <p:sp>
        <p:nvSpPr>
          <p:cNvPr id="5" name="Rectangle 4"/>
          <p:cNvSpPr/>
          <p:nvPr/>
        </p:nvSpPr>
        <p:spPr>
          <a:xfrm>
            <a:off x="6360053" y="2997200"/>
            <a:ext cx="2032000" cy="1008062"/>
          </a:xfrm>
          <a:prstGeom prst="rect">
            <a:avLst/>
          </a:prstGeom>
          <a:noFill/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4582" name="TextBox 5"/>
          <p:cNvSpPr txBox="1">
            <a:spLocks noChangeArrowheads="1"/>
          </p:cNvSpPr>
          <p:nvPr/>
        </p:nvSpPr>
        <p:spPr bwMode="auto">
          <a:xfrm>
            <a:off x="6664853" y="3314700"/>
            <a:ext cx="149225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geo-location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5055129" y="1871664"/>
            <a:ext cx="812798" cy="1587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8392053" y="3470275"/>
            <a:ext cx="744538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rot="5400000" flipH="1" flipV="1">
            <a:off x="5237690" y="2511426"/>
            <a:ext cx="1276352" cy="3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5875867" y="3148013"/>
            <a:ext cx="484187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023129" y="2540001"/>
            <a:ext cx="2032000" cy="779463"/>
          </a:xfrm>
          <a:prstGeom prst="rect">
            <a:avLst/>
          </a:prstGeom>
          <a:noFill/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4593" name="TextBox 44"/>
          <p:cNvSpPr txBox="1">
            <a:spLocks noChangeArrowheads="1"/>
          </p:cNvSpPr>
          <p:nvPr/>
        </p:nvSpPr>
        <p:spPr bwMode="auto">
          <a:xfrm>
            <a:off x="3067580" y="3987800"/>
            <a:ext cx="2122487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attitude estimation</a:t>
            </a:r>
          </a:p>
        </p:txBody>
      </p:sp>
      <p:cxnSp>
        <p:nvCxnSpPr>
          <p:cNvPr id="50" name="Straight Arrow Connector 49"/>
          <p:cNvCxnSpPr/>
          <p:nvPr/>
        </p:nvCxnSpPr>
        <p:spPr>
          <a:xfrm>
            <a:off x="5113866" y="4214814"/>
            <a:ext cx="515938" cy="1587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5647267" y="3683000"/>
            <a:ext cx="712787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3081866" y="3849688"/>
            <a:ext cx="2032000" cy="779462"/>
          </a:xfrm>
          <a:prstGeom prst="rect">
            <a:avLst/>
          </a:prstGeom>
          <a:noFill/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4598" name="TextBox 53"/>
          <p:cNvSpPr txBox="1">
            <a:spLocks noChangeArrowheads="1"/>
          </p:cNvSpPr>
          <p:nvPr/>
        </p:nvSpPr>
        <p:spPr bwMode="auto">
          <a:xfrm>
            <a:off x="3056467" y="2692400"/>
            <a:ext cx="2028825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vision processing</a:t>
            </a:r>
          </a:p>
        </p:txBody>
      </p: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7216" y="2400300"/>
            <a:ext cx="266700" cy="2921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7216" y="4286250"/>
            <a:ext cx="444500" cy="342900"/>
          </a:xfrm>
          <a:prstGeom prst="rect">
            <a:avLst/>
          </a:prstGeom>
        </p:spPr>
      </p:pic>
      <p:sp>
        <p:nvSpPr>
          <p:cNvPr id="30" name="Rectangle 29"/>
          <p:cNvSpPr/>
          <p:nvPr/>
        </p:nvSpPr>
        <p:spPr>
          <a:xfrm>
            <a:off x="3081866" y="5054600"/>
            <a:ext cx="2032000" cy="779462"/>
          </a:xfrm>
          <a:prstGeom prst="rect">
            <a:avLst/>
          </a:prstGeom>
          <a:noFill/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31" name="TextBox 44"/>
          <p:cNvSpPr txBox="1">
            <a:spLocks noChangeArrowheads="1"/>
          </p:cNvSpPr>
          <p:nvPr/>
        </p:nvSpPr>
        <p:spPr bwMode="auto">
          <a:xfrm>
            <a:off x="3589866" y="5207000"/>
            <a:ext cx="86465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gimbal</a:t>
            </a:r>
            <a:endParaRPr lang="en-US" dirty="0"/>
          </a:p>
        </p:txBody>
      </p:sp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466" y="5567362"/>
            <a:ext cx="889000" cy="266700"/>
          </a:xfrm>
          <a:prstGeom prst="rect">
            <a:avLst/>
          </a:prstGeom>
        </p:spPr>
      </p:pic>
      <p:cxnSp>
        <p:nvCxnSpPr>
          <p:cNvPr id="33" name="Straight Arrow Connector 32"/>
          <p:cNvCxnSpPr/>
          <p:nvPr/>
        </p:nvCxnSpPr>
        <p:spPr>
          <a:xfrm>
            <a:off x="5113867" y="5453063"/>
            <a:ext cx="754061" cy="1588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5867930" y="3910012"/>
            <a:ext cx="490537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5647267" y="3378200"/>
            <a:ext cx="712787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rot="5400000" flipH="1" flipV="1">
            <a:off x="5095609" y="4682332"/>
            <a:ext cx="1544638" cy="1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rot="5400000" flipH="1" flipV="1">
            <a:off x="5423036" y="3153968"/>
            <a:ext cx="448465" cy="3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44" idx="3"/>
          </p:cNvCxnSpPr>
          <p:nvPr/>
        </p:nvCxnSpPr>
        <p:spPr>
          <a:xfrm>
            <a:off x="5055130" y="2929732"/>
            <a:ext cx="574679" cy="1588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rot="5400000" flipH="1" flipV="1">
            <a:off x="5371834" y="3940970"/>
            <a:ext cx="533402" cy="17462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82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6266" y="1333500"/>
            <a:ext cx="1422400" cy="3683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80577" y="3011789"/>
            <a:ext cx="673100" cy="317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Geolocation</a:t>
            </a:r>
            <a:r>
              <a:rPr lang="en-US" dirty="0"/>
              <a:t> Architecture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Motion in Image Plane</a:t>
            </a:r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377" y="1250929"/>
            <a:ext cx="9976676" cy="4525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7485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Pixel LPF and Differentiation</a:t>
            </a:r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04" y="1385872"/>
            <a:ext cx="10121339" cy="408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1366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Approximation</a:t>
            </a: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219" y="1029448"/>
            <a:ext cx="7200899" cy="5196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4747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Approximation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553" y="1535563"/>
            <a:ext cx="10430894" cy="3966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2940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Apparent Motion</a:t>
            </a:r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179323"/>
            <a:ext cx="10790404" cy="2304746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7949" y="5341168"/>
            <a:ext cx="2110135" cy="634516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951" y="4827777"/>
            <a:ext cx="3007638" cy="911818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0135" y="4620421"/>
            <a:ext cx="2263171" cy="978274"/>
          </a:xfrm>
          <a:prstGeom prst="rect">
            <a:avLst/>
          </a:prstGeom>
        </p:spPr>
      </p:pic>
      <p:cxnSp>
        <p:nvCxnSpPr>
          <p:cNvPr id="15" name="Straight Arrow Connector 14"/>
          <p:cNvCxnSpPr>
            <a:cxnSpLocks/>
          </p:cNvCxnSpPr>
          <p:nvPr/>
        </p:nvCxnSpPr>
        <p:spPr>
          <a:xfrm flipV="1">
            <a:off x="2687919" y="3685492"/>
            <a:ext cx="1473720" cy="93492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cxnSpLocks/>
          </p:cNvCxnSpPr>
          <p:nvPr/>
        </p:nvCxnSpPr>
        <p:spPr>
          <a:xfrm flipH="1" flipV="1">
            <a:off x="5702968" y="3706648"/>
            <a:ext cx="301834" cy="156258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cxnSpLocks/>
          </p:cNvCxnSpPr>
          <p:nvPr/>
        </p:nvCxnSpPr>
        <p:spPr>
          <a:xfrm flipH="1" flipV="1">
            <a:off x="7298084" y="3484069"/>
            <a:ext cx="1160509" cy="92854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43306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Apparent Motion, cont.</a:t>
            </a:r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446" y="1150459"/>
            <a:ext cx="8667849" cy="5090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5148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Apparent Motion, cont.</a:t>
            </a: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537" y="1275810"/>
            <a:ext cx="8577972" cy="4395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3272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 Motion in Image Plane</a:t>
            </a: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109" y="2543034"/>
            <a:ext cx="9100500" cy="177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133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88614" y="2499333"/>
            <a:ext cx="5996186" cy="3815067"/>
            <a:chOff x="1295400" y="1054100"/>
            <a:chExt cx="6767513" cy="4191000"/>
          </a:xfrm>
        </p:grpSpPr>
        <p:sp>
          <p:nvSpPr>
            <p:cNvPr id="18434" name="Line 2"/>
            <p:cNvSpPr>
              <a:spLocks noChangeShapeType="1"/>
            </p:cNvSpPr>
            <p:nvPr/>
          </p:nvSpPr>
          <p:spPr bwMode="auto">
            <a:xfrm>
              <a:off x="1866900" y="4775200"/>
              <a:ext cx="5753100" cy="127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35" name="Line 3"/>
            <p:cNvSpPr>
              <a:spLocks noChangeShapeType="1"/>
            </p:cNvSpPr>
            <p:nvPr/>
          </p:nvSpPr>
          <p:spPr bwMode="auto">
            <a:xfrm flipV="1">
              <a:off x="1854200" y="1054100"/>
              <a:ext cx="0" cy="3721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36" name="Freeform 4"/>
            <p:cNvSpPr>
              <a:spLocks/>
            </p:cNvSpPr>
            <p:nvPr/>
          </p:nvSpPr>
          <p:spPr bwMode="auto">
            <a:xfrm>
              <a:off x="1295400" y="2387600"/>
              <a:ext cx="5245100" cy="2705100"/>
            </a:xfrm>
            <a:custGeom>
              <a:avLst/>
              <a:gdLst>
                <a:gd name="T0" fmla="*/ 0 w 3304"/>
                <a:gd name="T1" fmla="*/ 1431448750 h 1704"/>
                <a:gd name="T2" fmla="*/ 362902500 w 3304"/>
                <a:gd name="T3" fmla="*/ 463708750 h 1704"/>
                <a:gd name="T4" fmla="*/ 2147483647 w 3304"/>
                <a:gd name="T5" fmla="*/ 0 h 1704"/>
                <a:gd name="T6" fmla="*/ 2147483647 w 3304"/>
                <a:gd name="T7" fmla="*/ 2147483647 h 1704"/>
                <a:gd name="T8" fmla="*/ 2147483647 w 3304"/>
                <a:gd name="T9" fmla="*/ 2147483647 h 1704"/>
                <a:gd name="T10" fmla="*/ 2147483647 w 3304"/>
                <a:gd name="T11" fmla="*/ 2147483647 h 1704"/>
                <a:gd name="T12" fmla="*/ 2147483647 w 3304"/>
                <a:gd name="T13" fmla="*/ 2147483647 h 1704"/>
                <a:gd name="T14" fmla="*/ 2147483647 w 3304"/>
                <a:gd name="T15" fmla="*/ 1633061250 h 1704"/>
                <a:gd name="T16" fmla="*/ 2147483647 w 3304"/>
                <a:gd name="T17" fmla="*/ 1935480000 h 1704"/>
                <a:gd name="T18" fmla="*/ 0 w 3304"/>
                <a:gd name="T19" fmla="*/ 1431448750 h 170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304"/>
                <a:gd name="T31" fmla="*/ 0 h 1704"/>
                <a:gd name="T32" fmla="*/ 3304 w 3304"/>
                <a:gd name="T33" fmla="*/ 1704 h 170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304" h="1704">
                  <a:moveTo>
                    <a:pt x="0" y="568"/>
                  </a:moveTo>
                  <a:lnTo>
                    <a:pt x="144" y="184"/>
                  </a:lnTo>
                  <a:lnTo>
                    <a:pt x="2000" y="0"/>
                  </a:lnTo>
                  <a:lnTo>
                    <a:pt x="3304" y="1304"/>
                  </a:lnTo>
                  <a:lnTo>
                    <a:pt x="3152" y="1704"/>
                  </a:lnTo>
                  <a:lnTo>
                    <a:pt x="2064" y="1056"/>
                  </a:lnTo>
                  <a:lnTo>
                    <a:pt x="2096" y="944"/>
                  </a:lnTo>
                  <a:lnTo>
                    <a:pt x="1304" y="648"/>
                  </a:lnTo>
                  <a:lnTo>
                    <a:pt x="1288" y="768"/>
                  </a:lnTo>
                  <a:lnTo>
                    <a:pt x="0" y="56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37" name="Line 5"/>
            <p:cNvSpPr>
              <a:spLocks noChangeShapeType="1"/>
            </p:cNvSpPr>
            <p:nvPr/>
          </p:nvSpPr>
          <p:spPr bwMode="auto">
            <a:xfrm>
              <a:off x="4191000" y="3200400"/>
              <a:ext cx="1752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38" name="Line 6"/>
            <p:cNvSpPr>
              <a:spLocks noChangeShapeType="1"/>
            </p:cNvSpPr>
            <p:nvPr/>
          </p:nvSpPr>
          <p:spPr bwMode="auto">
            <a:xfrm flipV="1">
              <a:off x="4178300" y="1460500"/>
              <a:ext cx="0" cy="1727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39" name="Line 7"/>
            <p:cNvSpPr>
              <a:spLocks noChangeShapeType="1"/>
            </p:cNvSpPr>
            <p:nvPr/>
          </p:nvSpPr>
          <p:spPr bwMode="auto">
            <a:xfrm flipV="1">
              <a:off x="4184650" y="2159000"/>
              <a:ext cx="1428078" cy="10287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0" name="Line 8"/>
            <p:cNvSpPr>
              <a:spLocks noChangeShapeType="1"/>
            </p:cNvSpPr>
            <p:nvPr/>
          </p:nvSpPr>
          <p:spPr bwMode="auto">
            <a:xfrm>
              <a:off x="4178300" y="3187700"/>
              <a:ext cx="1028700" cy="14161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1" name="Line 9"/>
            <p:cNvSpPr>
              <a:spLocks noChangeShapeType="1"/>
            </p:cNvSpPr>
            <p:nvPr/>
          </p:nvSpPr>
          <p:spPr bwMode="auto">
            <a:xfrm>
              <a:off x="4178300" y="3187700"/>
              <a:ext cx="1663700" cy="59300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2" name="Line 10"/>
            <p:cNvSpPr>
              <a:spLocks noChangeShapeType="1"/>
            </p:cNvSpPr>
            <p:nvPr/>
          </p:nvSpPr>
          <p:spPr bwMode="auto">
            <a:xfrm flipV="1">
              <a:off x="4178299" y="1549400"/>
              <a:ext cx="585839" cy="1651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5" name="Line 13"/>
            <p:cNvSpPr>
              <a:spLocks noChangeShapeType="1"/>
            </p:cNvSpPr>
            <p:nvPr/>
          </p:nvSpPr>
          <p:spPr bwMode="auto">
            <a:xfrm flipV="1">
              <a:off x="1852612" y="3200400"/>
              <a:ext cx="2325687" cy="15732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lgDash"/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9" name="Picture 28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00250" y="1104900"/>
              <a:ext cx="1104900" cy="304800"/>
            </a:xfrm>
            <a:prstGeom prst="rect">
              <a:avLst/>
            </a:prstGeom>
          </p:spPr>
        </p:pic>
        <p:pic>
          <p:nvPicPr>
            <p:cNvPr id="30" name="Picture 29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85013" y="4940300"/>
              <a:ext cx="977900" cy="304800"/>
            </a:xfrm>
            <a:prstGeom prst="rect">
              <a:avLst/>
            </a:prstGeom>
          </p:spPr>
        </p:pic>
        <p:pic>
          <p:nvPicPr>
            <p:cNvPr id="31" name="Picture 30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24300" y="1493838"/>
              <a:ext cx="203200" cy="190500"/>
            </a:xfrm>
            <a:prstGeom prst="rect">
              <a:avLst/>
            </a:prstGeom>
          </p:spPr>
        </p:pic>
        <p:pic>
          <p:nvPicPr>
            <p:cNvPr id="32" name="Picture 31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743450" y="1270000"/>
              <a:ext cx="190500" cy="228600"/>
            </a:xfrm>
            <a:prstGeom prst="rect">
              <a:avLst/>
            </a:prstGeom>
          </p:spPr>
        </p:pic>
        <p:pic>
          <p:nvPicPr>
            <p:cNvPr id="33" name="Picture 32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611813" y="3792538"/>
              <a:ext cx="215900" cy="279400"/>
            </a:xfrm>
            <a:prstGeom prst="rect">
              <a:avLst/>
            </a:prstGeom>
          </p:spPr>
        </p:pic>
        <p:pic>
          <p:nvPicPr>
            <p:cNvPr id="34" name="Picture 33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005513" y="3073400"/>
              <a:ext cx="228600" cy="241300"/>
            </a:xfrm>
            <a:prstGeom prst="rect">
              <a:avLst/>
            </a:prstGeom>
          </p:spPr>
        </p:pic>
        <p:pic>
          <p:nvPicPr>
            <p:cNvPr id="35" name="Picture 34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689600" y="2022475"/>
              <a:ext cx="800100" cy="190500"/>
            </a:xfrm>
            <a:prstGeom prst="rect">
              <a:avLst/>
            </a:prstGeom>
          </p:spPr>
        </p:pic>
        <p:pic>
          <p:nvPicPr>
            <p:cNvPr id="36" name="Picture 35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310063" y="4476750"/>
              <a:ext cx="762000" cy="241300"/>
            </a:xfrm>
            <a:prstGeom prst="rect">
              <a:avLst/>
            </a:prstGeom>
          </p:spPr>
        </p:pic>
        <p:pic>
          <p:nvPicPr>
            <p:cNvPr id="37" name="Picture 36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978150" y="4046538"/>
              <a:ext cx="177800" cy="190500"/>
            </a:xfrm>
            <a:prstGeom prst="rect">
              <a:avLst/>
            </a:prstGeom>
          </p:spPr>
        </p:pic>
        <p:pic>
          <p:nvPicPr>
            <p:cNvPr id="39" name="Picture 38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4318000" y="1612900"/>
              <a:ext cx="203200" cy="254000"/>
            </a:xfrm>
            <a:prstGeom prst="rect">
              <a:avLst/>
            </a:prstGeom>
          </p:spPr>
        </p:pic>
        <p:sp>
          <p:nvSpPr>
            <p:cNvPr id="40" name="Arc 39"/>
            <p:cNvSpPr/>
            <p:nvPr/>
          </p:nvSpPr>
          <p:spPr>
            <a:xfrm>
              <a:off x="2889250" y="1911350"/>
              <a:ext cx="2590800" cy="2590800"/>
            </a:xfrm>
            <a:prstGeom prst="arc">
              <a:avLst>
                <a:gd name="adj1" fmla="val 16200000"/>
                <a:gd name="adj2" fmla="val 17376726"/>
              </a:avLst>
            </a:prstGeom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Arc 40"/>
            <p:cNvSpPr/>
            <p:nvPr/>
          </p:nvSpPr>
          <p:spPr>
            <a:xfrm>
              <a:off x="2895600" y="1917700"/>
              <a:ext cx="2590800" cy="2590800"/>
            </a:xfrm>
            <a:prstGeom prst="arc">
              <a:avLst>
                <a:gd name="adj1" fmla="val 17347184"/>
                <a:gd name="adj2" fmla="val 19414003"/>
              </a:avLst>
            </a:prstGeom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9" name="Group 48"/>
            <p:cNvGrpSpPr/>
            <p:nvPr/>
          </p:nvGrpSpPr>
          <p:grpSpPr>
            <a:xfrm rot="5400000">
              <a:off x="4054475" y="3070225"/>
              <a:ext cx="254000" cy="254001"/>
              <a:chOff x="774700" y="1968500"/>
              <a:chExt cx="254000" cy="254001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774700" y="1968500"/>
                <a:ext cx="254000" cy="254000"/>
              </a:xfrm>
              <a:prstGeom prst="ellipse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Arc 46"/>
              <p:cNvSpPr/>
              <p:nvPr/>
            </p:nvSpPr>
            <p:spPr>
              <a:xfrm>
                <a:off x="774701" y="1971677"/>
                <a:ext cx="250824" cy="250824"/>
              </a:xfrm>
              <a:prstGeom prst="arc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Arc 47"/>
              <p:cNvSpPr/>
              <p:nvPr/>
            </p:nvSpPr>
            <p:spPr>
              <a:xfrm flipH="1" flipV="1">
                <a:off x="774701" y="1971677"/>
                <a:ext cx="250824" cy="250824"/>
              </a:xfrm>
              <a:prstGeom prst="arc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pic>
          <p:nvPicPr>
            <p:cNvPr id="50" name="Picture 49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4914900" y="1917700"/>
              <a:ext cx="342900" cy="165100"/>
            </a:xfrm>
            <a:prstGeom prst="rect">
              <a:avLst/>
            </a:prstGeom>
          </p:spPr>
        </p:pic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Gimbal and Camera Reference Frames</a:t>
            </a: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479" y="1146181"/>
            <a:ext cx="5545222" cy="4579156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Collision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12B3D0-D1EC-1040-AB6B-F3973DA28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161047"/>
            <a:ext cx="10934346" cy="4806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4011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609600" y="2513296"/>
            <a:ext cx="5092700" cy="2620177"/>
            <a:chOff x="1489046" y="2514484"/>
            <a:chExt cx="5551488" cy="2527830"/>
          </a:xfrm>
        </p:grpSpPr>
        <p:sp>
          <p:nvSpPr>
            <p:cNvPr id="25602" name="Oval 24"/>
            <p:cNvSpPr>
              <a:spLocks noChangeArrowheads="1"/>
            </p:cNvSpPr>
            <p:nvPr/>
          </p:nvSpPr>
          <p:spPr bwMode="auto">
            <a:xfrm>
              <a:off x="5032346" y="2796001"/>
              <a:ext cx="114300" cy="939800"/>
            </a:xfrm>
            <a:prstGeom prst="ellipse">
              <a:avLst/>
            </a:prstGeom>
            <a:solidFill>
              <a:schemeClr val="bg2"/>
            </a:solidFill>
            <a:ln w="12700" cap="flat" cmpd="sng" algn="ctr">
              <a:solidFill>
                <a:schemeClr val="tx1"/>
              </a:solidFill>
              <a:round/>
              <a:headEnd type="none" w="med" len="med"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04" name="Line 3"/>
            <p:cNvSpPr>
              <a:spLocks noChangeShapeType="1"/>
            </p:cNvSpPr>
            <p:nvPr/>
          </p:nvSpPr>
          <p:spPr bwMode="auto">
            <a:xfrm>
              <a:off x="1527146" y="4127384"/>
              <a:ext cx="5511800" cy="0"/>
            </a:xfrm>
            <a:prstGeom prst="line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05" name="Line 5"/>
            <p:cNvSpPr>
              <a:spLocks noChangeShapeType="1"/>
            </p:cNvSpPr>
            <p:nvPr/>
          </p:nvSpPr>
          <p:spPr bwMode="auto">
            <a:xfrm>
              <a:off x="5260946" y="2808701"/>
              <a:ext cx="12700" cy="8572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sm" len="med"/>
              <a:tailEnd type="triangle" w="sm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06" name="Line 7"/>
            <p:cNvSpPr>
              <a:spLocks noChangeShapeType="1"/>
            </p:cNvSpPr>
            <p:nvPr/>
          </p:nvSpPr>
          <p:spPr bwMode="auto">
            <a:xfrm flipV="1">
              <a:off x="1489046" y="2808701"/>
              <a:ext cx="3606800" cy="1314450"/>
            </a:xfrm>
            <a:prstGeom prst="line">
              <a:avLst/>
            </a:prstGeom>
            <a:noFill/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07" name="Line 8"/>
            <p:cNvSpPr>
              <a:spLocks noChangeShapeType="1"/>
            </p:cNvSpPr>
            <p:nvPr/>
          </p:nvSpPr>
          <p:spPr bwMode="auto">
            <a:xfrm flipV="1">
              <a:off x="1539846" y="3253201"/>
              <a:ext cx="3543300" cy="863600"/>
            </a:xfrm>
            <a:prstGeom prst="line">
              <a:avLst/>
            </a:prstGeom>
            <a:noFill/>
            <a:ln w="12700" cap="flat" cmpd="sng" algn="ctr">
              <a:solidFill>
                <a:schemeClr val="tx1"/>
              </a:solidFill>
              <a:round/>
              <a:headEnd type="none" w="med" len="med"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09" name="Line 12"/>
            <p:cNvSpPr>
              <a:spLocks noChangeShapeType="1"/>
            </p:cNvSpPr>
            <p:nvPr/>
          </p:nvSpPr>
          <p:spPr bwMode="auto">
            <a:xfrm>
              <a:off x="2441546" y="3596101"/>
              <a:ext cx="12700" cy="1104900"/>
            </a:xfrm>
            <a:prstGeom prst="lin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11" name="Line 16"/>
            <p:cNvSpPr>
              <a:spLocks noChangeShapeType="1"/>
            </p:cNvSpPr>
            <p:nvPr/>
          </p:nvSpPr>
          <p:spPr bwMode="auto">
            <a:xfrm>
              <a:off x="1882745" y="3672300"/>
              <a:ext cx="118533" cy="3344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16" name="Line 27"/>
            <p:cNvSpPr>
              <a:spLocks noChangeShapeType="1"/>
            </p:cNvSpPr>
            <p:nvPr/>
          </p:nvSpPr>
          <p:spPr bwMode="auto">
            <a:xfrm flipV="1">
              <a:off x="1501746" y="3723101"/>
              <a:ext cx="3556000" cy="406400"/>
            </a:xfrm>
            <a:prstGeom prst="line">
              <a:avLst/>
            </a:prstGeom>
            <a:noFill/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18" name="Line 30"/>
            <p:cNvSpPr>
              <a:spLocks noChangeShapeType="1"/>
            </p:cNvSpPr>
            <p:nvPr/>
          </p:nvSpPr>
          <p:spPr bwMode="auto">
            <a:xfrm>
              <a:off x="2479646" y="3748501"/>
              <a:ext cx="0" cy="2667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sm" len="med"/>
              <a:tailEnd type="triangle" w="sm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19" name="Line 31"/>
            <p:cNvSpPr>
              <a:spLocks noChangeShapeType="1"/>
            </p:cNvSpPr>
            <p:nvPr/>
          </p:nvSpPr>
          <p:spPr bwMode="auto">
            <a:xfrm flipH="1" flipV="1">
              <a:off x="2475410" y="3867034"/>
              <a:ext cx="541869" cy="4699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4" name="Picture 23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48312" y="3452167"/>
              <a:ext cx="406400" cy="190500"/>
            </a:xfrm>
            <a:prstGeom prst="rect">
              <a:avLst/>
            </a:prstGeom>
          </p:spPr>
        </p:pic>
        <p:pic>
          <p:nvPicPr>
            <p:cNvPr id="25" name="Picture 24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29969" y="4298836"/>
              <a:ext cx="406400" cy="228600"/>
            </a:xfrm>
            <a:prstGeom prst="rect">
              <a:avLst/>
            </a:prstGeom>
          </p:spPr>
        </p:pic>
        <p:pic>
          <p:nvPicPr>
            <p:cNvPr id="28" name="Picture 27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79933" y="2514484"/>
              <a:ext cx="673100" cy="241300"/>
            </a:xfrm>
            <a:prstGeom prst="rect">
              <a:avLst/>
            </a:prstGeom>
          </p:spPr>
        </p:pic>
        <p:pic>
          <p:nvPicPr>
            <p:cNvPr id="29" name="Picture 28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83234" y="4208348"/>
              <a:ext cx="1257300" cy="241300"/>
            </a:xfrm>
            <a:prstGeom prst="rect">
              <a:avLst/>
            </a:prstGeom>
          </p:spPr>
        </p:pic>
        <p:pic>
          <p:nvPicPr>
            <p:cNvPr id="30" name="Picture 29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804959" y="4801014"/>
              <a:ext cx="1308100" cy="241300"/>
            </a:xfrm>
            <a:prstGeom prst="rect">
              <a:avLst/>
            </a:prstGeom>
          </p:spPr>
        </p:pic>
        <p:pic>
          <p:nvPicPr>
            <p:cNvPr id="22" name="Picture 21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296467" y="3522056"/>
              <a:ext cx="152400" cy="165100"/>
            </a:xfrm>
            <a:prstGeom prst="rect">
              <a:avLst/>
            </a:prstGeom>
          </p:spPr>
        </p:pic>
        <p:pic>
          <p:nvPicPr>
            <p:cNvPr id="23" name="Picture 22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415631" y="3111604"/>
              <a:ext cx="495300" cy="3048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Collision - Looming</a:t>
            </a:r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675" y="1022044"/>
            <a:ext cx="5092700" cy="53213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Collision – Flat Earth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6785402" y="1953615"/>
            <a:ext cx="5036005" cy="2834953"/>
            <a:chOff x="1069975" y="808528"/>
            <a:chExt cx="6073775" cy="3283519"/>
          </a:xfrm>
        </p:grpSpPr>
        <p:sp>
          <p:nvSpPr>
            <p:cNvPr id="6" name="Line 4"/>
            <p:cNvSpPr>
              <a:spLocks noChangeShapeType="1"/>
            </p:cNvSpPr>
            <p:nvPr/>
          </p:nvSpPr>
          <p:spPr bwMode="auto">
            <a:xfrm>
              <a:off x="1927225" y="1270000"/>
              <a:ext cx="0" cy="25082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Line 5"/>
            <p:cNvSpPr>
              <a:spLocks noChangeShapeType="1"/>
            </p:cNvSpPr>
            <p:nvPr/>
          </p:nvSpPr>
          <p:spPr bwMode="auto">
            <a:xfrm>
              <a:off x="1933575" y="1282700"/>
              <a:ext cx="4102100" cy="24955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Line 7"/>
            <p:cNvSpPr>
              <a:spLocks noChangeShapeType="1"/>
            </p:cNvSpPr>
            <p:nvPr/>
          </p:nvSpPr>
          <p:spPr bwMode="auto">
            <a:xfrm>
              <a:off x="1069975" y="3778250"/>
              <a:ext cx="59626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9" name="Picture 8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59492" y="1018116"/>
              <a:ext cx="584200" cy="165100"/>
            </a:xfrm>
            <a:prstGeom prst="rect">
              <a:avLst/>
            </a:prstGeom>
          </p:spPr>
        </p:pic>
        <p:pic>
          <p:nvPicPr>
            <p:cNvPr id="10" name="Picture 9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06600" y="2590800"/>
              <a:ext cx="152400" cy="190500"/>
            </a:xfrm>
            <a:prstGeom prst="rect">
              <a:avLst/>
            </a:prstGeom>
          </p:spPr>
        </p:pic>
        <p:pic>
          <p:nvPicPr>
            <p:cNvPr id="11" name="Picture 10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46829" y="1721380"/>
              <a:ext cx="165100" cy="177800"/>
            </a:xfrm>
            <a:prstGeom prst="rect">
              <a:avLst/>
            </a:prstGeom>
          </p:spPr>
        </p:pic>
        <p:pic>
          <p:nvPicPr>
            <p:cNvPr id="12" name="Picture 11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448984" y="3893079"/>
              <a:ext cx="1028700" cy="190500"/>
            </a:xfrm>
            <a:prstGeom prst="rect">
              <a:avLst/>
            </a:prstGeom>
          </p:spPr>
        </p:pic>
        <p:pic>
          <p:nvPicPr>
            <p:cNvPr id="13" name="Picture 12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962650" y="3850747"/>
              <a:ext cx="1181100" cy="241300"/>
            </a:xfrm>
            <a:prstGeom prst="rect">
              <a:avLst/>
            </a:prstGeom>
          </p:spPr>
        </p:pic>
        <p:sp>
          <p:nvSpPr>
            <p:cNvPr id="14" name="Arc 13"/>
            <p:cNvSpPr/>
            <p:nvPr/>
          </p:nvSpPr>
          <p:spPr>
            <a:xfrm>
              <a:off x="1464735" y="808528"/>
              <a:ext cx="927146" cy="927146"/>
            </a:xfrm>
            <a:prstGeom prst="arc">
              <a:avLst>
                <a:gd name="adj1" fmla="val 1951158"/>
                <a:gd name="adj2" fmla="val 5352448"/>
              </a:avLst>
            </a:prstGeom>
            <a:ln w="12700" cap="flat" cmpd="sng" algn="ctr">
              <a:solidFill>
                <a:schemeClr val="tx1"/>
              </a:solidFill>
              <a:prstDash val="solid"/>
              <a:round/>
              <a:headEnd type="triangle" w="sm" len="med"/>
              <a:tailEnd type="none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899153" y="2169551"/>
              <a:ext cx="774700" cy="241300"/>
            </a:xfrm>
            <a:prstGeom prst="rect">
              <a:avLst/>
            </a:prstGeom>
          </p:spPr>
        </p:pic>
      </p:grp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973" y="1081782"/>
            <a:ext cx="5036005" cy="4910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9007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Precision Landing</a:t>
            </a: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565" y="1089379"/>
            <a:ext cx="68707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6806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Proportional Navigation (PN)</a:t>
            </a:r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180" y="1008722"/>
            <a:ext cx="3822700" cy="509270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1BC9AA5E-8AC9-3DBC-FEA8-78BBF79BD084}"/>
              </a:ext>
            </a:extLst>
          </p:cNvPr>
          <p:cNvGrpSpPr/>
          <p:nvPr/>
        </p:nvGrpSpPr>
        <p:grpSpPr>
          <a:xfrm>
            <a:off x="6505136" y="1532039"/>
            <a:ext cx="3992616" cy="3559417"/>
            <a:chOff x="782992" y="1162243"/>
            <a:chExt cx="3992616" cy="3559417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D511654-921E-CD89-CA0F-755295C428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05560" y="1251457"/>
              <a:ext cx="2641637" cy="3178303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5608FE5E-246B-AEA8-7D94-A752234CB545}"/>
                </a:ext>
              </a:extLst>
            </p:cNvPr>
            <p:cNvCxnSpPr/>
            <p:nvPr/>
          </p:nvCxnSpPr>
          <p:spPr>
            <a:xfrm flipV="1">
              <a:off x="1295657" y="2825567"/>
              <a:ext cx="2668905" cy="1611630"/>
            </a:xfrm>
            <a:prstGeom prst="straightConnector1">
              <a:avLst/>
            </a:prstGeom>
            <a:ln w="19050">
              <a:solidFill>
                <a:schemeClr val="tx2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A7B1D0E2-59E1-051B-C5C9-A7F99E7F96F4}"/>
                </a:ext>
              </a:extLst>
            </p:cNvPr>
            <p:cNvCxnSpPr/>
            <p:nvPr/>
          </p:nvCxnSpPr>
          <p:spPr>
            <a:xfrm flipH="1">
              <a:off x="3426631" y="2825567"/>
              <a:ext cx="526919" cy="827586"/>
            </a:xfrm>
            <a:prstGeom prst="straightConnector1">
              <a:avLst/>
            </a:prstGeom>
            <a:ln w="19050">
              <a:solidFill>
                <a:schemeClr val="tx2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18FE50F0-0B73-FF7E-145F-8FD9E781888A}"/>
                </a:ext>
              </a:extLst>
            </p:cNvPr>
            <p:cNvCxnSpPr/>
            <p:nvPr/>
          </p:nvCxnSpPr>
          <p:spPr>
            <a:xfrm flipV="1">
              <a:off x="1305817" y="3298974"/>
              <a:ext cx="527640" cy="1133143"/>
            </a:xfrm>
            <a:prstGeom prst="straightConnector1">
              <a:avLst/>
            </a:prstGeom>
            <a:ln w="19050">
              <a:solidFill>
                <a:schemeClr val="tx2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8492B1D-24A0-D44B-6B98-57ECD92C5394}"/>
                </a:ext>
              </a:extLst>
            </p:cNvPr>
            <p:cNvCxnSpPr>
              <a:cxnSpLocks/>
            </p:cNvCxnSpPr>
            <p:nvPr/>
          </p:nvCxnSpPr>
          <p:spPr>
            <a:xfrm>
              <a:off x="1300737" y="4437197"/>
              <a:ext cx="375417" cy="174811"/>
            </a:xfrm>
            <a:prstGeom prst="straightConnector1">
              <a:avLst/>
            </a:prstGeom>
            <a:ln w="19050">
              <a:solidFill>
                <a:schemeClr val="tx2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69F0274-0546-9315-4795-0FADB3901D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53550" y="1251456"/>
              <a:ext cx="0" cy="1246783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4F170EB0-DDBB-203D-6505-74E715D2E9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10624" y="2425036"/>
              <a:ext cx="1941784" cy="1172555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tailEnd type="arrow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98C95843-33B5-F2A1-25BE-A591168115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6652" y="2026207"/>
              <a:ext cx="1285756" cy="776409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tailEnd type="arrow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82DBB58E-6107-3795-5607-88C92FFF00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28124" y="1631212"/>
              <a:ext cx="624284" cy="376976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  <a:tailEnd type="arrow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9FF75DAA-8145-7F84-D16C-2A18FABB68E2}"/>
                </a:ext>
              </a:extLst>
            </p:cNvPr>
            <p:cNvSpPr/>
            <p:nvPr/>
          </p:nvSpPr>
          <p:spPr>
            <a:xfrm rot="2323166">
              <a:off x="1926528" y="3564948"/>
              <a:ext cx="154305" cy="62865"/>
            </a:xfrm>
            <a:prstGeom prst="triangle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5B231645-52D3-1BBE-A389-EAF73B1BC89C}"/>
                </a:ext>
              </a:extLst>
            </p:cNvPr>
            <p:cNvSpPr/>
            <p:nvPr/>
          </p:nvSpPr>
          <p:spPr>
            <a:xfrm rot="2323166">
              <a:off x="2592717" y="2766617"/>
              <a:ext cx="154305" cy="62865"/>
            </a:xfrm>
            <a:prstGeom prst="triangle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riangle 16">
              <a:extLst>
                <a:ext uri="{FF2B5EF4-FFF2-40B4-BE49-F238E27FC236}">
                  <a16:creationId xmlns:a16="http://schemas.microsoft.com/office/drawing/2014/main" id="{7B0951F8-9EBB-96C6-1814-D492131DF6FC}"/>
                </a:ext>
              </a:extLst>
            </p:cNvPr>
            <p:cNvSpPr/>
            <p:nvPr/>
          </p:nvSpPr>
          <p:spPr>
            <a:xfrm rot="2323166">
              <a:off x="3254910" y="1970313"/>
              <a:ext cx="154305" cy="62865"/>
            </a:xfrm>
            <a:prstGeom prst="triangle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CD8D510-9C1D-44F6-463E-509C2910954B}"/>
                </a:ext>
              </a:extLst>
            </p:cNvPr>
            <p:cNvSpPr/>
            <p:nvPr/>
          </p:nvSpPr>
          <p:spPr>
            <a:xfrm>
              <a:off x="3924544" y="2398680"/>
              <a:ext cx="57458" cy="5745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FAD7114-C765-2BAD-B108-60508EF63202}"/>
                </a:ext>
              </a:extLst>
            </p:cNvPr>
            <p:cNvCxnSpPr/>
            <p:nvPr/>
          </p:nvCxnSpPr>
          <p:spPr>
            <a:xfrm flipV="1">
              <a:off x="3954271" y="2498239"/>
              <a:ext cx="0" cy="327328"/>
            </a:xfrm>
            <a:prstGeom prst="straightConnector1">
              <a:avLst/>
            </a:prstGeom>
            <a:ln w="19050">
              <a:solidFill>
                <a:schemeClr val="tx2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B0ACAA1-56B0-CC9E-C0AC-6938EBB6BD61}"/>
                </a:ext>
              </a:extLst>
            </p:cNvPr>
            <p:cNvSpPr/>
            <p:nvPr/>
          </p:nvSpPr>
          <p:spPr>
            <a:xfrm>
              <a:off x="3924544" y="2002487"/>
              <a:ext cx="57458" cy="5745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8403FCB-51B7-8B28-52D4-E7FFCDAA4120}"/>
                </a:ext>
              </a:extLst>
            </p:cNvPr>
            <p:cNvSpPr/>
            <p:nvPr/>
          </p:nvSpPr>
          <p:spPr>
            <a:xfrm>
              <a:off x="3924544" y="1606293"/>
              <a:ext cx="57458" cy="5745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115344B9-12CB-4721-EDE6-449B070354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23894" y="4581960"/>
              <a:ext cx="482600" cy="139700"/>
            </a:xfrm>
            <a:prstGeom prst="rect">
              <a:avLst/>
            </a:prstGeom>
          </p:spPr>
        </p:pic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A0799390-F43B-83C7-3C25-36914139584E}"/>
                </a:ext>
              </a:extLst>
            </p:cNvPr>
            <p:cNvGrpSpPr/>
            <p:nvPr/>
          </p:nvGrpSpPr>
          <p:grpSpPr>
            <a:xfrm>
              <a:off x="3869981" y="1162243"/>
              <a:ext cx="164592" cy="164592"/>
              <a:chOff x="4933254" y="1343026"/>
              <a:chExt cx="164592" cy="164592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5A77A56A-A876-A182-D86A-97CB6DD167C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942398" y="1352170"/>
                <a:ext cx="146304" cy="146304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2C55509A-EE6A-B220-6A27-EF8BE3A5F92F}"/>
                  </a:ext>
                </a:extLst>
              </p:cNvPr>
              <p:cNvGrpSpPr/>
              <p:nvPr/>
            </p:nvGrpSpPr>
            <p:grpSpPr>
              <a:xfrm>
                <a:off x="4933254" y="1343026"/>
                <a:ext cx="164592" cy="164592"/>
                <a:chOff x="4620874" y="1197771"/>
                <a:chExt cx="164592" cy="164592"/>
              </a:xfrm>
            </p:grpSpPr>
            <p:sp>
              <p:nvSpPr>
                <p:cNvPr id="32" name="Donut 31">
                  <a:extLst>
                    <a:ext uri="{FF2B5EF4-FFF2-40B4-BE49-F238E27FC236}">
                      <a16:creationId xmlns:a16="http://schemas.microsoft.com/office/drawing/2014/main" id="{86E17CFC-A907-B8C3-2060-59E655474D5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620874" y="1197771"/>
                  <a:ext cx="164592" cy="164592"/>
                </a:xfrm>
                <a:prstGeom prst="donut">
                  <a:avLst>
                    <a:gd name="adj" fmla="val 12776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570CFACB-FE5C-BFFC-F15E-412CA9BC403B}"/>
                    </a:ext>
                  </a:extLst>
                </p:cNvPr>
                <p:cNvSpPr/>
                <p:nvPr/>
              </p:nvSpPr>
              <p:spPr>
                <a:xfrm>
                  <a:off x="4674441" y="1251338"/>
                  <a:ext cx="57458" cy="57458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9DD24994-BC2A-4AF5-6341-881C339D5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82992" y="4330334"/>
              <a:ext cx="495300" cy="13970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15A126FF-37FC-6B6E-18A3-053F95FC27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743343" y="3145076"/>
              <a:ext cx="495300" cy="13970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73B5F610-F723-C790-709F-F51F6F366DC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07394" y="2511879"/>
              <a:ext cx="342900" cy="165100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F6FB4E10-D3A2-3074-1CB6-B34A3EEC20C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07394" y="2798049"/>
              <a:ext cx="342900" cy="165100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40FD2193-3AAC-639E-5CE3-60D34DE335E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636158" y="3653153"/>
              <a:ext cx="114300" cy="15240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BF81609-8172-9585-0C00-9AB13A80C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302408" y="3672203"/>
              <a:ext cx="1473200" cy="266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87550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Acceleration Command</a:t>
            </a:r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796" y="829619"/>
            <a:ext cx="7861300" cy="561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3766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Polar Converting Logic</a:t>
            </a:r>
          </a:p>
        </p:txBody>
      </p:sp>
      <p:pic>
        <p:nvPicPr>
          <p:cNvPr id="3" name="Picture 2" descr="camera-polar-converting-logic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459" y="1908580"/>
            <a:ext cx="6875018" cy="2588242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771" y="1116039"/>
            <a:ext cx="8515085" cy="557757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34" y="4732212"/>
            <a:ext cx="2832100" cy="13335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3567" y="4655877"/>
            <a:ext cx="30226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5571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Polar Converting Logic, cont.</a:t>
            </a:r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290" y="930124"/>
            <a:ext cx="6407955" cy="533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207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Gimbal Reference Frames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175396" y="2473200"/>
            <a:ext cx="6045404" cy="4160962"/>
            <a:chOff x="927629" y="342903"/>
            <a:chExt cx="7551734" cy="4935535"/>
          </a:xfrm>
        </p:grpSpPr>
        <p:sp>
          <p:nvSpPr>
            <p:cNvPr id="42" name="Freeform 2"/>
            <p:cNvSpPr>
              <a:spLocks/>
            </p:cNvSpPr>
            <p:nvPr/>
          </p:nvSpPr>
          <p:spPr bwMode="auto">
            <a:xfrm>
              <a:off x="2352675" y="1751013"/>
              <a:ext cx="3338513" cy="755650"/>
            </a:xfrm>
            <a:custGeom>
              <a:avLst/>
              <a:gdLst>
                <a:gd name="T0" fmla="*/ 0 w 2103"/>
                <a:gd name="T1" fmla="*/ 70564375 h 476"/>
                <a:gd name="T2" fmla="*/ 277217229 w 2103"/>
                <a:gd name="T3" fmla="*/ 1199594375 h 476"/>
                <a:gd name="T4" fmla="*/ 2147483647 w 2103"/>
                <a:gd name="T5" fmla="*/ 299899388 h 476"/>
                <a:gd name="T6" fmla="*/ 2147483647 w 2103"/>
                <a:gd name="T7" fmla="*/ 183972200 h 476"/>
                <a:gd name="T8" fmla="*/ 2147483647 w 2103"/>
                <a:gd name="T9" fmla="*/ 93246575 h 476"/>
                <a:gd name="T10" fmla="*/ 2147483647 w 2103"/>
                <a:gd name="T11" fmla="*/ 0 h 476"/>
                <a:gd name="T12" fmla="*/ 2147483647 w 2103"/>
                <a:gd name="T13" fmla="*/ 0 h 476"/>
                <a:gd name="T14" fmla="*/ 2147483647 w 2103"/>
                <a:gd name="T15" fmla="*/ 93246575 h 476"/>
                <a:gd name="T16" fmla="*/ 1428929602 w 2103"/>
                <a:gd name="T17" fmla="*/ 667842200 h 476"/>
                <a:gd name="T18" fmla="*/ 551915095 w 2103"/>
                <a:gd name="T19" fmla="*/ 0 h 476"/>
                <a:gd name="T20" fmla="*/ 0 w 2103"/>
                <a:gd name="T21" fmla="*/ 70564375 h 47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103"/>
                <a:gd name="T34" fmla="*/ 0 h 476"/>
                <a:gd name="T35" fmla="*/ 2103 w 2103"/>
                <a:gd name="T36" fmla="*/ 476 h 47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103" h="476">
                  <a:moveTo>
                    <a:pt x="0" y="28"/>
                  </a:moveTo>
                  <a:lnTo>
                    <a:pt x="110" y="476"/>
                  </a:lnTo>
                  <a:lnTo>
                    <a:pt x="1966" y="119"/>
                  </a:lnTo>
                  <a:lnTo>
                    <a:pt x="2048" y="73"/>
                  </a:lnTo>
                  <a:lnTo>
                    <a:pt x="2103" y="37"/>
                  </a:lnTo>
                  <a:lnTo>
                    <a:pt x="2030" y="0"/>
                  </a:lnTo>
                  <a:lnTo>
                    <a:pt x="1883" y="0"/>
                  </a:lnTo>
                  <a:lnTo>
                    <a:pt x="1710" y="37"/>
                  </a:lnTo>
                  <a:lnTo>
                    <a:pt x="567" y="265"/>
                  </a:lnTo>
                  <a:lnTo>
                    <a:pt x="219" y="0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Line 3"/>
            <p:cNvSpPr>
              <a:spLocks noChangeShapeType="1"/>
            </p:cNvSpPr>
            <p:nvPr/>
          </p:nvSpPr>
          <p:spPr bwMode="auto">
            <a:xfrm>
              <a:off x="1236663" y="4378325"/>
              <a:ext cx="14287" cy="9001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Line 4"/>
            <p:cNvSpPr>
              <a:spLocks noChangeShapeType="1"/>
            </p:cNvSpPr>
            <p:nvPr/>
          </p:nvSpPr>
          <p:spPr bwMode="auto">
            <a:xfrm>
              <a:off x="1249363" y="4379913"/>
              <a:ext cx="7185025" cy="285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Line 5"/>
            <p:cNvSpPr>
              <a:spLocks noChangeShapeType="1"/>
            </p:cNvSpPr>
            <p:nvPr/>
          </p:nvSpPr>
          <p:spPr bwMode="auto">
            <a:xfrm flipV="1">
              <a:off x="1235074" y="2057399"/>
              <a:ext cx="3082926" cy="2320923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lgDash"/>
              <a:round/>
              <a:headEnd type="none" w="med" len="med"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Line 6"/>
            <p:cNvSpPr>
              <a:spLocks noChangeShapeType="1"/>
            </p:cNvSpPr>
            <p:nvPr/>
          </p:nvSpPr>
          <p:spPr bwMode="auto">
            <a:xfrm>
              <a:off x="4337052" y="2049992"/>
              <a:ext cx="191134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Line 7"/>
            <p:cNvSpPr>
              <a:spLocks noChangeShapeType="1"/>
            </p:cNvSpPr>
            <p:nvPr/>
          </p:nvSpPr>
          <p:spPr bwMode="auto">
            <a:xfrm flipH="1">
              <a:off x="4267199" y="2055812"/>
              <a:ext cx="58738" cy="19235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Line 8"/>
            <p:cNvSpPr>
              <a:spLocks noChangeShapeType="1"/>
            </p:cNvSpPr>
            <p:nvPr/>
          </p:nvSpPr>
          <p:spPr bwMode="auto">
            <a:xfrm flipV="1">
              <a:off x="4340225" y="1682076"/>
              <a:ext cx="1848907" cy="35944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Line 9"/>
            <p:cNvSpPr>
              <a:spLocks noChangeShapeType="1"/>
            </p:cNvSpPr>
            <p:nvPr/>
          </p:nvSpPr>
          <p:spPr bwMode="auto">
            <a:xfrm>
              <a:off x="4340224" y="2041524"/>
              <a:ext cx="340363" cy="18954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>
              <a:off x="4339166" y="2055813"/>
              <a:ext cx="1782234" cy="62817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Line 11"/>
            <p:cNvSpPr>
              <a:spLocks noChangeShapeType="1"/>
            </p:cNvSpPr>
            <p:nvPr/>
          </p:nvSpPr>
          <p:spPr bwMode="auto">
            <a:xfrm flipH="1">
              <a:off x="3725333" y="2041525"/>
              <a:ext cx="587905" cy="183394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Line 26"/>
            <p:cNvSpPr>
              <a:spLocks noChangeShapeType="1"/>
            </p:cNvSpPr>
            <p:nvPr/>
          </p:nvSpPr>
          <p:spPr bwMode="auto">
            <a:xfrm>
              <a:off x="1237722" y="2149477"/>
              <a:ext cx="0" cy="22209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sm" len="lg"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58" name="Picture 57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8646" y="3055408"/>
              <a:ext cx="165100" cy="203200"/>
            </a:xfrm>
            <a:prstGeom prst="rect">
              <a:avLst/>
            </a:prstGeom>
          </p:spPr>
        </p:pic>
        <p:pic>
          <p:nvPicPr>
            <p:cNvPr id="59" name="Picture 58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8209" y="3061230"/>
              <a:ext cx="177800" cy="190500"/>
            </a:xfrm>
            <a:prstGeom prst="rect">
              <a:avLst/>
            </a:prstGeom>
          </p:spPr>
        </p:pic>
        <p:pic>
          <p:nvPicPr>
            <p:cNvPr id="60" name="Picture 59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7629" y="5049838"/>
              <a:ext cx="241300" cy="228600"/>
            </a:xfrm>
            <a:prstGeom prst="rect">
              <a:avLst/>
            </a:prstGeom>
          </p:spPr>
        </p:pic>
        <p:pic>
          <p:nvPicPr>
            <p:cNvPr id="61" name="Picture 60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040563" y="4037541"/>
              <a:ext cx="1333500" cy="279400"/>
            </a:xfrm>
            <a:prstGeom prst="rect">
              <a:avLst/>
            </a:prstGeom>
          </p:spPr>
        </p:pic>
        <p:pic>
          <p:nvPicPr>
            <p:cNvPr id="62" name="Picture 61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275915" y="1940983"/>
              <a:ext cx="203200" cy="190500"/>
            </a:xfrm>
            <a:prstGeom prst="rect">
              <a:avLst/>
            </a:prstGeom>
          </p:spPr>
        </p:pic>
        <p:pic>
          <p:nvPicPr>
            <p:cNvPr id="63" name="Picture 62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216649" y="1516594"/>
              <a:ext cx="190500" cy="228600"/>
            </a:xfrm>
            <a:prstGeom prst="rect">
              <a:avLst/>
            </a:prstGeom>
          </p:spPr>
        </p:pic>
        <p:pic>
          <p:nvPicPr>
            <p:cNvPr id="64" name="Picture 63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647142" y="3968750"/>
              <a:ext cx="266700" cy="228600"/>
            </a:xfrm>
            <a:prstGeom prst="rect">
              <a:avLst/>
            </a:prstGeom>
          </p:spPr>
        </p:pic>
        <p:pic>
          <p:nvPicPr>
            <p:cNvPr id="65" name="Picture 64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129617" y="4015317"/>
              <a:ext cx="266700" cy="190500"/>
            </a:xfrm>
            <a:prstGeom prst="rect">
              <a:avLst/>
            </a:prstGeom>
          </p:spPr>
        </p:pic>
        <p:pic>
          <p:nvPicPr>
            <p:cNvPr id="66" name="Picture 65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994554" y="3920067"/>
              <a:ext cx="812800" cy="241300"/>
            </a:xfrm>
            <a:prstGeom prst="rect">
              <a:avLst/>
            </a:prstGeom>
          </p:spPr>
        </p:pic>
        <p:pic>
          <p:nvPicPr>
            <p:cNvPr id="67" name="Picture 66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755217" y="1481667"/>
              <a:ext cx="139700" cy="203200"/>
            </a:xfrm>
            <a:prstGeom prst="rect">
              <a:avLst/>
            </a:prstGeom>
          </p:spPr>
        </p:pic>
        <p:sp>
          <p:nvSpPr>
            <p:cNvPr id="68" name="Arc 67"/>
            <p:cNvSpPr/>
            <p:nvPr/>
          </p:nvSpPr>
          <p:spPr>
            <a:xfrm>
              <a:off x="2573852" y="342903"/>
              <a:ext cx="3412080" cy="3412080"/>
            </a:xfrm>
            <a:prstGeom prst="arc">
              <a:avLst>
                <a:gd name="adj1" fmla="val 10623"/>
                <a:gd name="adj2" fmla="val 1118824"/>
              </a:avLst>
            </a:prstGeom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Arc 68"/>
            <p:cNvSpPr/>
            <p:nvPr/>
          </p:nvSpPr>
          <p:spPr>
            <a:xfrm>
              <a:off x="2650057" y="427574"/>
              <a:ext cx="3234266" cy="3234266"/>
            </a:xfrm>
            <a:prstGeom prst="arc">
              <a:avLst>
                <a:gd name="adj1" fmla="val 20951643"/>
                <a:gd name="adj2" fmla="val 18577"/>
              </a:avLst>
            </a:prstGeom>
            <a:ln w="12700" cap="flat" cmpd="sng" algn="ctr">
              <a:solidFill>
                <a:schemeClr val="tx1"/>
              </a:solidFill>
              <a:prstDash val="solid"/>
              <a:round/>
              <a:headEnd type="triangle" w="sm" len="med"/>
              <a:tailEnd type="none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0" name="Picture 69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432955" y="2610380"/>
              <a:ext cx="495300" cy="165100"/>
            </a:xfrm>
            <a:prstGeom prst="rect">
              <a:avLst/>
            </a:prstGeom>
          </p:spPr>
        </p:pic>
        <p:pic>
          <p:nvPicPr>
            <p:cNvPr id="71" name="Picture 70" descr="latex-image-1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167963" y="2559047"/>
              <a:ext cx="2311400" cy="266700"/>
            </a:xfrm>
            <a:prstGeom prst="rect">
              <a:avLst/>
            </a:prstGeom>
          </p:spPr>
        </p:pic>
        <p:grpSp>
          <p:nvGrpSpPr>
            <p:cNvPr id="72" name="Group 48"/>
            <p:cNvGrpSpPr/>
            <p:nvPr/>
          </p:nvGrpSpPr>
          <p:grpSpPr>
            <a:xfrm rot="5400000">
              <a:off x="4223812" y="1951573"/>
              <a:ext cx="195787" cy="195788"/>
              <a:chOff x="774700" y="1968500"/>
              <a:chExt cx="254000" cy="254001"/>
            </a:xfrm>
          </p:grpSpPr>
          <p:sp>
            <p:nvSpPr>
              <p:cNvPr id="73" name="Oval 72"/>
              <p:cNvSpPr/>
              <p:nvPr/>
            </p:nvSpPr>
            <p:spPr>
              <a:xfrm>
                <a:off x="774700" y="1968500"/>
                <a:ext cx="254000" cy="254000"/>
              </a:xfrm>
              <a:prstGeom prst="ellipse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Arc 73"/>
              <p:cNvSpPr/>
              <p:nvPr/>
            </p:nvSpPr>
            <p:spPr>
              <a:xfrm>
                <a:off x="774701" y="1971677"/>
                <a:ext cx="250824" cy="250824"/>
              </a:xfrm>
              <a:prstGeom prst="arc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Arc 74"/>
              <p:cNvSpPr/>
              <p:nvPr/>
            </p:nvSpPr>
            <p:spPr>
              <a:xfrm flipH="1" flipV="1">
                <a:off x="774701" y="1971677"/>
                <a:ext cx="250824" cy="250824"/>
              </a:xfrm>
              <a:prstGeom prst="arc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</p:grp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580" y="908691"/>
            <a:ext cx="7425240" cy="320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137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/>
          <p:cNvGrpSpPr/>
          <p:nvPr/>
        </p:nvGrpSpPr>
        <p:grpSpPr>
          <a:xfrm>
            <a:off x="463046" y="1732085"/>
            <a:ext cx="6312154" cy="4323115"/>
            <a:chOff x="927629" y="342903"/>
            <a:chExt cx="7551734" cy="4935535"/>
          </a:xfrm>
        </p:grpSpPr>
        <p:sp>
          <p:nvSpPr>
            <p:cNvPr id="20482" name="Freeform 2"/>
            <p:cNvSpPr>
              <a:spLocks/>
            </p:cNvSpPr>
            <p:nvPr/>
          </p:nvSpPr>
          <p:spPr bwMode="auto">
            <a:xfrm>
              <a:off x="2352675" y="1751013"/>
              <a:ext cx="3338513" cy="755650"/>
            </a:xfrm>
            <a:custGeom>
              <a:avLst/>
              <a:gdLst>
                <a:gd name="T0" fmla="*/ 0 w 2103"/>
                <a:gd name="T1" fmla="*/ 70564375 h 476"/>
                <a:gd name="T2" fmla="*/ 277217229 w 2103"/>
                <a:gd name="T3" fmla="*/ 1199594375 h 476"/>
                <a:gd name="T4" fmla="*/ 2147483647 w 2103"/>
                <a:gd name="T5" fmla="*/ 299899388 h 476"/>
                <a:gd name="T6" fmla="*/ 2147483647 w 2103"/>
                <a:gd name="T7" fmla="*/ 183972200 h 476"/>
                <a:gd name="T8" fmla="*/ 2147483647 w 2103"/>
                <a:gd name="T9" fmla="*/ 93246575 h 476"/>
                <a:gd name="T10" fmla="*/ 2147483647 w 2103"/>
                <a:gd name="T11" fmla="*/ 0 h 476"/>
                <a:gd name="T12" fmla="*/ 2147483647 w 2103"/>
                <a:gd name="T13" fmla="*/ 0 h 476"/>
                <a:gd name="T14" fmla="*/ 2147483647 w 2103"/>
                <a:gd name="T15" fmla="*/ 93246575 h 476"/>
                <a:gd name="T16" fmla="*/ 1428929602 w 2103"/>
                <a:gd name="T17" fmla="*/ 667842200 h 476"/>
                <a:gd name="T18" fmla="*/ 551915095 w 2103"/>
                <a:gd name="T19" fmla="*/ 0 h 476"/>
                <a:gd name="T20" fmla="*/ 0 w 2103"/>
                <a:gd name="T21" fmla="*/ 70564375 h 47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103"/>
                <a:gd name="T34" fmla="*/ 0 h 476"/>
                <a:gd name="T35" fmla="*/ 2103 w 2103"/>
                <a:gd name="T36" fmla="*/ 476 h 47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103" h="476">
                  <a:moveTo>
                    <a:pt x="0" y="28"/>
                  </a:moveTo>
                  <a:lnTo>
                    <a:pt x="110" y="476"/>
                  </a:lnTo>
                  <a:lnTo>
                    <a:pt x="1966" y="119"/>
                  </a:lnTo>
                  <a:lnTo>
                    <a:pt x="2048" y="73"/>
                  </a:lnTo>
                  <a:lnTo>
                    <a:pt x="2103" y="37"/>
                  </a:lnTo>
                  <a:lnTo>
                    <a:pt x="2030" y="0"/>
                  </a:lnTo>
                  <a:lnTo>
                    <a:pt x="1883" y="0"/>
                  </a:lnTo>
                  <a:lnTo>
                    <a:pt x="1710" y="37"/>
                  </a:lnTo>
                  <a:lnTo>
                    <a:pt x="567" y="265"/>
                  </a:lnTo>
                  <a:lnTo>
                    <a:pt x="219" y="0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483" name="Line 3"/>
            <p:cNvSpPr>
              <a:spLocks noChangeShapeType="1"/>
            </p:cNvSpPr>
            <p:nvPr/>
          </p:nvSpPr>
          <p:spPr bwMode="auto">
            <a:xfrm>
              <a:off x="1236663" y="4378325"/>
              <a:ext cx="14287" cy="9001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84" name="Line 4"/>
            <p:cNvSpPr>
              <a:spLocks noChangeShapeType="1"/>
            </p:cNvSpPr>
            <p:nvPr/>
          </p:nvSpPr>
          <p:spPr bwMode="auto">
            <a:xfrm>
              <a:off x="1249363" y="4379913"/>
              <a:ext cx="7185025" cy="285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85" name="Line 5"/>
            <p:cNvSpPr>
              <a:spLocks noChangeShapeType="1"/>
            </p:cNvSpPr>
            <p:nvPr/>
          </p:nvSpPr>
          <p:spPr bwMode="auto">
            <a:xfrm flipV="1">
              <a:off x="1235074" y="2057399"/>
              <a:ext cx="3082926" cy="2320923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lgDash"/>
              <a:round/>
              <a:headEnd type="none" w="med" len="med"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86" name="Line 6"/>
            <p:cNvSpPr>
              <a:spLocks noChangeShapeType="1"/>
            </p:cNvSpPr>
            <p:nvPr/>
          </p:nvSpPr>
          <p:spPr bwMode="auto">
            <a:xfrm>
              <a:off x="4337052" y="2049992"/>
              <a:ext cx="191134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87" name="Line 7"/>
            <p:cNvSpPr>
              <a:spLocks noChangeShapeType="1"/>
            </p:cNvSpPr>
            <p:nvPr/>
          </p:nvSpPr>
          <p:spPr bwMode="auto">
            <a:xfrm flipH="1">
              <a:off x="4267199" y="2055812"/>
              <a:ext cx="58738" cy="19235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88" name="Line 8"/>
            <p:cNvSpPr>
              <a:spLocks noChangeShapeType="1"/>
            </p:cNvSpPr>
            <p:nvPr/>
          </p:nvSpPr>
          <p:spPr bwMode="auto">
            <a:xfrm flipV="1">
              <a:off x="4340225" y="1682076"/>
              <a:ext cx="1848907" cy="35944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89" name="Line 9"/>
            <p:cNvSpPr>
              <a:spLocks noChangeShapeType="1"/>
            </p:cNvSpPr>
            <p:nvPr/>
          </p:nvSpPr>
          <p:spPr bwMode="auto">
            <a:xfrm>
              <a:off x="4340224" y="2041524"/>
              <a:ext cx="340363" cy="18954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90" name="Line 10"/>
            <p:cNvSpPr>
              <a:spLocks noChangeShapeType="1"/>
            </p:cNvSpPr>
            <p:nvPr/>
          </p:nvSpPr>
          <p:spPr bwMode="auto">
            <a:xfrm>
              <a:off x="4339166" y="2055813"/>
              <a:ext cx="1782234" cy="62817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91" name="Line 11"/>
            <p:cNvSpPr>
              <a:spLocks noChangeShapeType="1"/>
            </p:cNvSpPr>
            <p:nvPr/>
          </p:nvSpPr>
          <p:spPr bwMode="auto">
            <a:xfrm flipH="1">
              <a:off x="3725333" y="2041525"/>
              <a:ext cx="587905" cy="183394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99" name="Line 26"/>
            <p:cNvSpPr>
              <a:spLocks noChangeShapeType="1"/>
            </p:cNvSpPr>
            <p:nvPr/>
          </p:nvSpPr>
          <p:spPr bwMode="auto">
            <a:xfrm>
              <a:off x="1237722" y="2149477"/>
              <a:ext cx="0" cy="22209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sm" len="lg"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30" name="Picture 29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8646" y="3055408"/>
              <a:ext cx="165100" cy="203200"/>
            </a:xfrm>
            <a:prstGeom prst="rect">
              <a:avLst/>
            </a:prstGeom>
          </p:spPr>
        </p:pic>
        <p:pic>
          <p:nvPicPr>
            <p:cNvPr id="31" name="Picture 30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8209" y="3061230"/>
              <a:ext cx="177800" cy="190500"/>
            </a:xfrm>
            <a:prstGeom prst="rect">
              <a:avLst/>
            </a:prstGeom>
          </p:spPr>
        </p:pic>
        <p:pic>
          <p:nvPicPr>
            <p:cNvPr id="32" name="Picture 31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7629" y="5049838"/>
              <a:ext cx="241300" cy="228600"/>
            </a:xfrm>
            <a:prstGeom prst="rect">
              <a:avLst/>
            </a:prstGeom>
          </p:spPr>
        </p:pic>
        <p:pic>
          <p:nvPicPr>
            <p:cNvPr id="33" name="Picture 32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040563" y="4037541"/>
              <a:ext cx="1333500" cy="279400"/>
            </a:xfrm>
            <a:prstGeom prst="rect">
              <a:avLst/>
            </a:prstGeom>
          </p:spPr>
        </p:pic>
        <p:pic>
          <p:nvPicPr>
            <p:cNvPr id="36" name="Picture 35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275915" y="1940983"/>
              <a:ext cx="203200" cy="190500"/>
            </a:xfrm>
            <a:prstGeom prst="rect">
              <a:avLst/>
            </a:prstGeom>
          </p:spPr>
        </p:pic>
        <p:pic>
          <p:nvPicPr>
            <p:cNvPr id="37" name="Picture 36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216649" y="1516594"/>
              <a:ext cx="190500" cy="228600"/>
            </a:xfrm>
            <a:prstGeom prst="rect">
              <a:avLst/>
            </a:prstGeom>
          </p:spPr>
        </p:pic>
        <p:pic>
          <p:nvPicPr>
            <p:cNvPr id="38" name="Picture 37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647142" y="3968750"/>
              <a:ext cx="266700" cy="228600"/>
            </a:xfrm>
            <a:prstGeom prst="rect">
              <a:avLst/>
            </a:prstGeom>
          </p:spPr>
        </p:pic>
        <p:pic>
          <p:nvPicPr>
            <p:cNvPr id="39" name="Picture 38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129617" y="4015317"/>
              <a:ext cx="266700" cy="190500"/>
            </a:xfrm>
            <a:prstGeom prst="rect">
              <a:avLst/>
            </a:prstGeom>
          </p:spPr>
        </p:pic>
        <p:pic>
          <p:nvPicPr>
            <p:cNvPr id="40" name="Picture 39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994554" y="3920067"/>
              <a:ext cx="812800" cy="241300"/>
            </a:xfrm>
            <a:prstGeom prst="rect">
              <a:avLst/>
            </a:prstGeom>
          </p:spPr>
        </p:pic>
        <p:pic>
          <p:nvPicPr>
            <p:cNvPr id="41" name="Picture 40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755217" y="1481667"/>
              <a:ext cx="139700" cy="203200"/>
            </a:xfrm>
            <a:prstGeom prst="rect">
              <a:avLst/>
            </a:prstGeom>
          </p:spPr>
        </p:pic>
        <p:sp>
          <p:nvSpPr>
            <p:cNvPr id="44" name="Arc 43"/>
            <p:cNvSpPr/>
            <p:nvPr/>
          </p:nvSpPr>
          <p:spPr>
            <a:xfrm>
              <a:off x="2573852" y="342903"/>
              <a:ext cx="3412080" cy="3412080"/>
            </a:xfrm>
            <a:prstGeom prst="arc">
              <a:avLst>
                <a:gd name="adj1" fmla="val 10623"/>
                <a:gd name="adj2" fmla="val 1118824"/>
              </a:avLst>
            </a:prstGeom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Arc 47"/>
            <p:cNvSpPr/>
            <p:nvPr/>
          </p:nvSpPr>
          <p:spPr>
            <a:xfrm>
              <a:off x="2650057" y="427574"/>
              <a:ext cx="3234266" cy="3234266"/>
            </a:xfrm>
            <a:prstGeom prst="arc">
              <a:avLst>
                <a:gd name="adj1" fmla="val 20951643"/>
                <a:gd name="adj2" fmla="val 18577"/>
              </a:avLst>
            </a:prstGeom>
            <a:ln w="12700" cap="flat" cmpd="sng" algn="ctr">
              <a:solidFill>
                <a:schemeClr val="tx1"/>
              </a:solidFill>
              <a:prstDash val="solid"/>
              <a:round/>
              <a:headEnd type="triangle" w="sm" len="med"/>
              <a:tailEnd type="none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8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432955" y="2610380"/>
              <a:ext cx="495300" cy="165100"/>
            </a:xfrm>
            <a:prstGeom prst="rect">
              <a:avLst/>
            </a:prstGeom>
          </p:spPr>
        </p:pic>
        <p:pic>
          <p:nvPicPr>
            <p:cNvPr id="50" name="Picture 49" descr="latex-image-1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167963" y="2559047"/>
              <a:ext cx="2311400" cy="266700"/>
            </a:xfrm>
            <a:prstGeom prst="rect">
              <a:avLst/>
            </a:prstGeom>
          </p:spPr>
        </p:pic>
        <p:grpSp>
          <p:nvGrpSpPr>
            <p:cNvPr id="52" name="Group 48"/>
            <p:cNvGrpSpPr/>
            <p:nvPr/>
          </p:nvGrpSpPr>
          <p:grpSpPr>
            <a:xfrm rot="5400000">
              <a:off x="4223812" y="1951573"/>
              <a:ext cx="195787" cy="195788"/>
              <a:chOff x="774700" y="1968500"/>
              <a:chExt cx="254000" cy="254001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774700" y="1968500"/>
                <a:ext cx="254000" cy="254000"/>
              </a:xfrm>
              <a:prstGeom prst="ellipse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Arc 53"/>
              <p:cNvSpPr/>
              <p:nvPr/>
            </p:nvSpPr>
            <p:spPr>
              <a:xfrm>
                <a:off x="774701" y="1971677"/>
                <a:ext cx="250824" cy="250824"/>
              </a:xfrm>
              <a:prstGeom prst="arc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Arc 54"/>
              <p:cNvSpPr/>
              <p:nvPr/>
            </p:nvSpPr>
            <p:spPr>
              <a:xfrm flipH="1" flipV="1">
                <a:off x="774701" y="1971677"/>
                <a:ext cx="250824" cy="250824"/>
              </a:xfrm>
              <a:prstGeom prst="arc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Reference Frame</a:t>
            </a:r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434" y="1103618"/>
            <a:ext cx="6237327" cy="27464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Pinhole Camera Model</a:t>
            </a:r>
          </a:p>
        </p:txBody>
      </p:sp>
      <p:pic>
        <p:nvPicPr>
          <p:cNvPr id="5" name="Picture 4" descr="1000px-Pinhole-camer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12" y="997630"/>
            <a:ext cx="7986587" cy="545483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03114" y="1117314"/>
            <a:ext cx="565368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/>
              <a:buChar char="•"/>
            </a:pPr>
            <a:r>
              <a:rPr lang="en-US" sz="2000" dirty="0"/>
              <a:t>Describes mathematical relationship between</a:t>
            </a:r>
            <a:br>
              <a:rPr lang="en-US" sz="2000" dirty="0"/>
            </a:br>
            <a:r>
              <a:rPr lang="en-US" sz="2000" dirty="0"/>
              <a:t>coordinates of 3-D point and its projection</a:t>
            </a:r>
            <a:br>
              <a:rPr lang="en-US" sz="2000" dirty="0"/>
            </a:br>
            <a:r>
              <a:rPr lang="en-US" sz="2000" dirty="0"/>
              <a:t>onto 2-D image plane</a:t>
            </a:r>
          </a:p>
          <a:p>
            <a:pPr marL="285750" indent="-285750">
              <a:spcBef>
                <a:spcPts val="600"/>
              </a:spcBef>
              <a:buFont typeface="Arial"/>
              <a:buChar char="•"/>
            </a:pPr>
            <a:r>
              <a:rPr lang="en-US" sz="2000" dirty="0"/>
              <a:t>Assumes point aperture, no lenses</a:t>
            </a:r>
          </a:p>
          <a:p>
            <a:pPr marL="285750" indent="-285750">
              <a:spcBef>
                <a:spcPts val="600"/>
              </a:spcBef>
              <a:buFont typeface="Arial"/>
              <a:buChar char="•"/>
            </a:pPr>
            <a:r>
              <a:rPr lang="en-US" sz="2000" dirty="0"/>
              <a:t>Good 1</a:t>
            </a:r>
            <a:r>
              <a:rPr lang="en-US" sz="2000" baseline="30000" dirty="0"/>
              <a:t>st</a:t>
            </a:r>
            <a:r>
              <a:rPr lang="en-US" sz="2000" dirty="0"/>
              <a:t> order approximation</a:t>
            </a:r>
          </a:p>
        </p:txBody>
      </p:sp>
    </p:spTree>
    <p:extLst>
      <p:ext uri="{BB962C8B-B14F-4D97-AF65-F5344CB8AC3E}">
        <p14:creationId xmlns:p14="http://schemas.microsoft.com/office/powerpoint/2010/main" val="1116086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Pinhole Camera Model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4659344" y="2075001"/>
            <a:ext cx="6479056" cy="4124199"/>
            <a:chOff x="2976944" y="2751800"/>
            <a:chExt cx="5702676" cy="3613067"/>
          </a:xfrm>
        </p:grpSpPr>
        <p:sp>
          <p:nvSpPr>
            <p:cNvPr id="22530" name="Freeform 6"/>
            <p:cNvSpPr>
              <a:spLocks/>
            </p:cNvSpPr>
            <p:nvPr/>
          </p:nvSpPr>
          <p:spPr bwMode="auto">
            <a:xfrm>
              <a:off x="5920925" y="2751800"/>
              <a:ext cx="1338173" cy="3613067"/>
            </a:xfrm>
            <a:custGeom>
              <a:avLst/>
              <a:gdLst>
                <a:gd name="T0" fmla="*/ 0 w 1040"/>
                <a:gd name="T1" fmla="*/ 2147483647 h 2808"/>
                <a:gd name="T2" fmla="*/ 2147483647 w 1040"/>
                <a:gd name="T3" fmla="*/ 2147483647 h 2808"/>
                <a:gd name="T4" fmla="*/ 2147483647 w 1040"/>
                <a:gd name="T5" fmla="*/ 0 h 2808"/>
                <a:gd name="T6" fmla="*/ 0 w 1040"/>
                <a:gd name="T7" fmla="*/ 2147483647 h 2808"/>
                <a:gd name="T8" fmla="*/ 0 w 1040"/>
                <a:gd name="T9" fmla="*/ 2147483647 h 28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40"/>
                <a:gd name="T16" fmla="*/ 0 h 2808"/>
                <a:gd name="T17" fmla="*/ 1040 w 1040"/>
                <a:gd name="T18" fmla="*/ 2808 h 280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40" h="2808">
                  <a:moveTo>
                    <a:pt x="0" y="2808"/>
                  </a:moveTo>
                  <a:lnTo>
                    <a:pt x="1040" y="1856"/>
                  </a:lnTo>
                  <a:lnTo>
                    <a:pt x="1040" y="0"/>
                  </a:lnTo>
                  <a:lnTo>
                    <a:pt x="0" y="944"/>
                  </a:lnTo>
                  <a:lnTo>
                    <a:pt x="0" y="2808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31" name="Line 8"/>
            <p:cNvSpPr>
              <a:spLocks noChangeShapeType="1"/>
            </p:cNvSpPr>
            <p:nvPr/>
          </p:nvSpPr>
          <p:spPr bwMode="auto">
            <a:xfrm>
              <a:off x="3640884" y="4563480"/>
              <a:ext cx="228004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32" name="Line 9"/>
            <p:cNvSpPr>
              <a:spLocks noChangeShapeType="1"/>
            </p:cNvSpPr>
            <p:nvPr/>
          </p:nvSpPr>
          <p:spPr bwMode="auto">
            <a:xfrm flipV="1">
              <a:off x="6590011" y="4563480"/>
              <a:ext cx="208960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34" name="Line 11"/>
            <p:cNvSpPr>
              <a:spLocks noChangeShapeType="1"/>
            </p:cNvSpPr>
            <p:nvPr/>
          </p:nvSpPr>
          <p:spPr bwMode="auto">
            <a:xfrm flipH="1">
              <a:off x="3172523" y="4553187"/>
              <a:ext cx="473507" cy="4426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35" name="Line 12"/>
            <p:cNvSpPr>
              <a:spLocks noChangeShapeType="1"/>
            </p:cNvSpPr>
            <p:nvPr/>
          </p:nvSpPr>
          <p:spPr bwMode="auto">
            <a:xfrm flipV="1">
              <a:off x="3630590" y="3848072"/>
              <a:ext cx="2408712" cy="71026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36" name="Line 13"/>
            <p:cNvSpPr>
              <a:spLocks noChangeShapeType="1"/>
            </p:cNvSpPr>
            <p:nvPr/>
          </p:nvSpPr>
          <p:spPr bwMode="auto">
            <a:xfrm flipV="1">
              <a:off x="6919408" y="3173839"/>
              <a:ext cx="1399935" cy="41174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37" name="Line 14"/>
            <p:cNvSpPr>
              <a:spLocks noChangeShapeType="1"/>
            </p:cNvSpPr>
            <p:nvPr/>
          </p:nvSpPr>
          <p:spPr bwMode="auto">
            <a:xfrm flipV="1">
              <a:off x="6044448" y="3585585"/>
              <a:ext cx="885253" cy="25734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38" name="Line 15"/>
            <p:cNvSpPr>
              <a:spLocks noChangeShapeType="1"/>
            </p:cNvSpPr>
            <p:nvPr/>
          </p:nvSpPr>
          <p:spPr bwMode="auto">
            <a:xfrm flipV="1">
              <a:off x="7850982" y="4131148"/>
              <a:ext cx="458067" cy="427186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39" name="Line 16"/>
            <p:cNvSpPr>
              <a:spLocks noChangeShapeType="1"/>
            </p:cNvSpPr>
            <p:nvPr/>
          </p:nvSpPr>
          <p:spPr bwMode="auto">
            <a:xfrm flipV="1">
              <a:off x="8309049" y="3184133"/>
              <a:ext cx="10294" cy="947015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0" name="Freeform 17"/>
            <p:cNvSpPr>
              <a:spLocks/>
            </p:cNvSpPr>
            <p:nvPr/>
          </p:nvSpPr>
          <p:spPr bwMode="auto">
            <a:xfrm>
              <a:off x="8307763" y="2823855"/>
              <a:ext cx="124810" cy="823491"/>
            </a:xfrm>
            <a:custGeom>
              <a:avLst/>
              <a:gdLst>
                <a:gd name="T0" fmla="*/ 103325277 w 97"/>
                <a:gd name="T1" fmla="*/ 0 h 640"/>
                <a:gd name="T2" fmla="*/ 22680539 w 97"/>
                <a:gd name="T3" fmla="*/ 786288750 h 640"/>
                <a:gd name="T4" fmla="*/ 244453569 w 97"/>
                <a:gd name="T5" fmla="*/ 1612900000 h 640"/>
                <a:gd name="T6" fmla="*/ 0 60000 65536"/>
                <a:gd name="T7" fmla="*/ 0 60000 65536"/>
                <a:gd name="T8" fmla="*/ 0 60000 65536"/>
                <a:gd name="T9" fmla="*/ 0 w 97"/>
                <a:gd name="T10" fmla="*/ 0 h 640"/>
                <a:gd name="T11" fmla="*/ 97 w 97"/>
                <a:gd name="T12" fmla="*/ 640 h 64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7" h="640">
                  <a:moveTo>
                    <a:pt x="41" y="0"/>
                  </a:moveTo>
                  <a:cubicBezTo>
                    <a:pt x="20" y="102"/>
                    <a:pt x="0" y="205"/>
                    <a:pt x="9" y="312"/>
                  </a:cubicBezTo>
                  <a:cubicBezTo>
                    <a:pt x="18" y="419"/>
                    <a:pt x="82" y="585"/>
                    <a:pt x="97" y="64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prstDash val="sys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1" name="Line 19"/>
            <p:cNvSpPr>
              <a:spLocks noChangeShapeType="1"/>
            </p:cNvSpPr>
            <p:nvPr/>
          </p:nvSpPr>
          <p:spPr bwMode="auto">
            <a:xfrm flipH="1">
              <a:off x="6291496" y="4563480"/>
              <a:ext cx="277928" cy="2367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2" name="Line 20"/>
            <p:cNvSpPr>
              <a:spLocks noChangeShapeType="1"/>
            </p:cNvSpPr>
            <p:nvPr/>
          </p:nvSpPr>
          <p:spPr bwMode="auto">
            <a:xfrm flipH="1" flipV="1">
              <a:off x="6559130" y="4203203"/>
              <a:ext cx="0" cy="36027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3" name="Line 21"/>
            <p:cNvSpPr>
              <a:spLocks noChangeShapeType="1"/>
            </p:cNvSpPr>
            <p:nvPr/>
          </p:nvSpPr>
          <p:spPr bwMode="auto">
            <a:xfrm>
              <a:off x="3635737" y="4584068"/>
              <a:ext cx="0" cy="720555"/>
            </a:xfrm>
            <a:prstGeom prst="line">
              <a:avLst/>
            </a:prstGeom>
            <a:noFill/>
            <a:ln w="9525">
              <a:solidFill>
                <a:schemeClr val="bg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4" name="Line 22"/>
            <p:cNvSpPr>
              <a:spLocks noChangeShapeType="1"/>
            </p:cNvSpPr>
            <p:nvPr/>
          </p:nvSpPr>
          <p:spPr bwMode="auto">
            <a:xfrm>
              <a:off x="3635737" y="5242860"/>
              <a:ext cx="2274894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5" name="Line 23"/>
            <p:cNvSpPr>
              <a:spLocks noChangeShapeType="1"/>
            </p:cNvSpPr>
            <p:nvPr/>
          </p:nvSpPr>
          <p:spPr bwMode="auto">
            <a:xfrm>
              <a:off x="5920925" y="5242860"/>
              <a:ext cx="679380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6" name="Line 24"/>
            <p:cNvSpPr>
              <a:spLocks noChangeShapeType="1"/>
            </p:cNvSpPr>
            <p:nvPr/>
          </p:nvSpPr>
          <p:spPr bwMode="auto">
            <a:xfrm flipV="1">
              <a:off x="6559130" y="5242860"/>
              <a:ext cx="1286705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7" name="Line 25"/>
            <p:cNvSpPr>
              <a:spLocks noChangeShapeType="1"/>
            </p:cNvSpPr>
            <p:nvPr/>
          </p:nvSpPr>
          <p:spPr bwMode="auto">
            <a:xfrm>
              <a:off x="3635737" y="4872289"/>
              <a:ext cx="2285188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8" name="Line 26"/>
            <p:cNvSpPr>
              <a:spLocks noChangeShapeType="1"/>
            </p:cNvSpPr>
            <p:nvPr/>
          </p:nvSpPr>
          <p:spPr bwMode="auto">
            <a:xfrm>
              <a:off x="5920925" y="4872289"/>
              <a:ext cx="648499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52" name="Line 33"/>
            <p:cNvSpPr>
              <a:spLocks noChangeShapeType="1"/>
            </p:cNvSpPr>
            <p:nvPr/>
          </p:nvSpPr>
          <p:spPr bwMode="auto">
            <a:xfrm>
              <a:off x="3656324" y="4563480"/>
              <a:ext cx="82349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55" name="Oval 40"/>
            <p:cNvSpPr>
              <a:spLocks noChangeArrowheads="1"/>
            </p:cNvSpPr>
            <p:nvPr/>
          </p:nvSpPr>
          <p:spPr bwMode="auto">
            <a:xfrm>
              <a:off x="8278168" y="3142958"/>
              <a:ext cx="72055" cy="7205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57" name="Line 45"/>
            <p:cNvSpPr>
              <a:spLocks noChangeShapeType="1"/>
            </p:cNvSpPr>
            <p:nvPr/>
          </p:nvSpPr>
          <p:spPr bwMode="auto">
            <a:xfrm>
              <a:off x="5910631" y="4563480"/>
              <a:ext cx="6793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58" name="Line 47"/>
            <p:cNvSpPr>
              <a:spLocks noChangeShapeType="1"/>
            </p:cNvSpPr>
            <p:nvPr/>
          </p:nvSpPr>
          <p:spPr bwMode="auto">
            <a:xfrm>
              <a:off x="7845835" y="4563480"/>
              <a:ext cx="0" cy="79261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59" name="Line 48"/>
            <p:cNvSpPr>
              <a:spLocks noChangeShapeType="1"/>
            </p:cNvSpPr>
            <p:nvPr/>
          </p:nvSpPr>
          <p:spPr bwMode="auto">
            <a:xfrm>
              <a:off x="6559130" y="4563480"/>
              <a:ext cx="0" cy="772023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63" name="Line 55"/>
            <p:cNvSpPr>
              <a:spLocks noChangeShapeType="1"/>
            </p:cNvSpPr>
            <p:nvPr/>
          </p:nvSpPr>
          <p:spPr bwMode="auto">
            <a:xfrm flipV="1">
              <a:off x="3630590" y="4367901"/>
              <a:ext cx="643352" cy="190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65" name="Text Box 58"/>
            <p:cNvSpPr txBox="1">
              <a:spLocks noChangeArrowheads="1"/>
            </p:cNvSpPr>
            <p:nvPr/>
          </p:nvSpPr>
          <p:spPr bwMode="auto">
            <a:xfrm>
              <a:off x="6216867" y="6023891"/>
              <a:ext cx="1162823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400" dirty="0"/>
                <a:t>image plane</a:t>
              </a:r>
            </a:p>
          </p:txBody>
        </p:sp>
        <p:sp>
          <p:nvSpPr>
            <p:cNvPr id="22566" name="Line 60"/>
            <p:cNvSpPr>
              <a:spLocks noChangeShapeType="1"/>
            </p:cNvSpPr>
            <p:nvPr/>
          </p:nvSpPr>
          <p:spPr bwMode="auto">
            <a:xfrm flipV="1">
              <a:off x="6543690" y="4300993"/>
              <a:ext cx="303662" cy="277928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67" name="Line 61"/>
            <p:cNvSpPr>
              <a:spLocks noChangeShapeType="1"/>
            </p:cNvSpPr>
            <p:nvPr/>
          </p:nvSpPr>
          <p:spPr bwMode="auto">
            <a:xfrm flipV="1">
              <a:off x="6847352" y="3606172"/>
              <a:ext cx="0" cy="689674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68" name="Oval 46"/>
            <p:cNvSpPr>
              <a:spLocks noChangeArrowheads="1"/>
            </p:cNvSpPr>
            <p:nvPr/>
          </p:nvSpPr>
          <p:spPr bwMode="auto">
            <a:xfrm>
              <a:off x="6816471" y="3575291"/>
              <a:ext cx="72055" cy="7205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7" name="Picture 46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76944" y="4988950"/>
              <a:ext cx="154405" cy="154405"/>
            </a:xfrm>
            <a:prstGeom prst="rect">
              <a:avLst/>
            </a:prstGeom>
          </p:spPr>
        </p:pic>
        <p:pic>
          <p:nvPicPr>
            <p:cNvPr id="48" name="Picture 47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88690" y="5392118"/>
              <a:ext cx="185286" cy="195579"/>
            </a:xfrm>
            <a:prstGeom prst="rect">
              <a:avLst/>
            </a:prstGeom>
          </p:spPr>
        </p:pic>
        <p:pic>
          <p:nvPicPr>
            <p:cNvPr id="49" name="Picture 48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36694" y="4601223"/>
              <a:ext cx="216166" cy="154405"/>
            </a:xfrm>
            <a:prstGeom prst="rect">
              <a:avLst/>
            </a:prstGeom>
          </p:spPr>
        </p:pic>
        <p:pic>
          <p:nvPicPr>
            <p:cNvPr id="50" name="Picture 49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30790" y="4886014"/>
              <a:ext cx="288222" cy="216166"/>
            </a:xfrm>
            <a:prstGeom prst="rect">
              <a:avLst/>
            </a:prstGeom>
          </p:spPr>
        </p:pic>
        <p:pic>
          <p:nvPicPr>
            <p:cNvPr id="51" name="Picture 50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118878" y="3829200"/>
              <a:ext cx="329396" cy="154405"/>
            </a:xfrm>
            <a:prstGeom prst="rect">
              <a:avLst/>
            </a:prstGeom>
          </p:spPr>
        </p:pic>
        <p:pic>
          <p:nvPicPr>
            <p:cNvPr id="52" name="Picture 51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713535" y="3351404"/>
              <a:ext cx="267635" cy="164698"/>
            </a:xfrm>
            <a:prstGeom prst="rect">
              <a:avLst/>
            </a:prstGeom>
          </p:spPr>
        </p:pic>
        <p:pic>
          <p:nvPicPr>
            <p:cNvPr id="53" name="Picture 52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96571" y="4307855"/>
              <a:ext cx="349984" cy="185285"/>
            </a:xfrm>
            <a:prstGeom prst="rect">
              <a:avLst/>
            </a:prstGeom>
          </p:spPr>
        </p:pic>
        <p:pic>
          <p:nvPicPr>
            <p:cNvPr id="54" name="Picture 53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62793" y="3848072"/>
              <a:ext cx="339690" cy="216166"/>
            </a:xfrm>
            <a:prstGeom prst="rect">
              <a:avLst/>
            </a:prstGeom>
          </p:spPr>
        </p:pic>
        <p:pic>
          <p:nvPicPr>
            <p:cNvPr id="58" name="Picture 57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814954" y="4160313"/>
              <a:ext cx="195579" cy="216166"/>
            </a:xfrm>
            <a:prstGeom prst="rect">
              <a:avLst/>
            </a:prstGeom>
          </p:spPr>
        </p:pic>
        <p:pic>
          <p:nvPicPr>
            <p:cNvPr id="59" name="Picture 58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087736" y="3601025"/>
              <a:ext cx="195579" cy="236754"/>
            </a:xfrm>
            <a:prstGeom prst="rect">
              <a:avLst/>
            </a:prstGeom>
          </p:spPr>
        </p:pic>
        <p:pic>
          <p:nvPicPr>
            <p:cNvPr id="60" name="Picture 59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283116" y="5265164"/>
              <a:ext cx="185286" cy="216166"/>
            </a:xfrm>
            <a:prstGeom prst="rect">
              <a:avLst/>
            </a:prstGeom>
          </p:spPr>
        </p:pic>
        <p:pic>
          <p:nvPicPr>
            <p:cNvPr id="63" name="Picture 62" descr="latex-image-1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306340" y="4362754"/>
              <a:ext cx="267635" cy="174992"/>
            </a:xfrm>
            <a:prstGeom prst="rect">
              <a:avLst/>
            </a:prstGeom>
          </p:spPr>
        </p:pic>
        <p:pic>
          <p:nvPicPr>
            <p:cNvPr id="65" name="Picture 64" descr="latex-image-1.pdf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908518" y="4187763"/>
              <a:ext cx="195579" cy="216166"/>
            </a:xfrm>
            <a:prstGeom prst="rect">
              <a:avLst/>
            </a:prstGeom>
          </p:spPr>
        </p:pic>
        <p:sp>
          <p:nvSpPr>
            <p:cNvPr id="22533" name="Line 10"/>
            <p:cNvSpPr>
              <a:spLocks noChangeShapeType="1"/>
            </p:cNvSpPr>
            <p:nvPr/>
          </p:nvSpPr>
          <p:spPr bwMode="auto">
            <a:xfrm flipH="1">
              <a:off x="3635737" y="4553187"/>
              <a:ext cx="0" cy="9367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62" name="Picture 61" descr="latex-image-1.pdf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581495" y="3127517"/>
              <a:ext cx="123524" cy="133817"/>
            </a:xfrm>
            <a:prstGeom prst="rect">
              <a:avLst/>
            </a:prstGeom>
          </p:spPr>
        </p:pic>
        <p:pic>
          <p:nvPicPr>
            <p:cNvPr id="11" name="Picture 10" descr="latex-image-1.pdf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2382" y="3055257"/>
              <a:ext cx="177800" cy="177800"/>
            </a:xfrm>
            <a:prstGeom prst="rect">
              <a:avLst/>
            </a:prstGeom>
          </p:spPr>
        </p:pic>
      </p:grp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90" y="918014"/>
            <a:ext cx="6923166" cy="247370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Model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5592470" y="794202"/>
            <a:ext cx="5917930" cy="3972197"/>
            <a:chOff x="2976944" y="2751800"/>
            <a:chExt cx="5702676" cy="3624218"/>
          </a:xfrm>
        </p:grpSpPr>
        <p:sp>
          <p:nvSpPr>
            <p:cNvPr id="56" name="Freeform 6"/>
            <p:cNvSpPr>
              <a:spLocks/>
            </p:cNvSpPr>
            <p:nvPr/>
          </p:nvSpPr>
          <p:spPr bwMode="auto">
            <a:xfrm>
              <a:off x="5920925" y="2751800"/>
              <a:ext cx="1338173" cy="3613067"/>
            </a:xfrm>
            <a:custGeom>
              <a:avLst/>
              <a:gdLst>
                <a:gd name="T0" fmla="*/ 0 w 1040"/>
                <a:gd name="T1" fmla="*/ 2147483647 h 2808"/>
                <a:gd name="T2" fmla="*/ 2147483647 w 1040"/>
                <a:gd name="T3" fmla="*/ 2147483647 h 2808"/>
                <a:gd name="T4" fmla="*/ 2147483647 w 1040"/>
                <a:gd name="T5" fmla="*/ 0 h 2808"/>
                <a:gd name="T6" fmla="*/ 0 w 1040"/>
                <a:gd name="T7" fmla="*/ 2147483647 h 2808"/>
                <a:gd name="T8" fmla="*/ 0 w 1040"/>
                <a:gd name="T9" fmla="*/ 2147483647 h 28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40"/>
                <a:gd name="T16" fmla="*/ 0 h 2808"/>
                <a:gd name="T17" fmla="*/ 1040 w 1040"/>
                <a:gd name="T18" fmla="*/ 2808 h 280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40" h="2808">
                  <a:moveTo>
                    <a:pt x="0" y="2808"/>
                  </a:moveTo>
                  <a:lnTo>
                    <a:pt x="1040" y="1856"/>
                  </a:lnTo>
                  <a:lnTo>
                    <a:pt x="1040" y="0"/>
                  </a:lnTo>
                  <a:lnTo>
                    <a:pt x="0" y="944"/>
                  </a:lnTo>
                  <a:lnTo>
                    <a:pt x="0" y="2808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Line 8"/>
            <p:cNvSpPr>
              <a:spLocks noChangeShapeType="1"/>
            </p:cNvSpPr>
            <p:nvPr/>
          </p:nvSpPr>
          <p:spPr bwMode="auto">
            <a:xfrm>
              <a:off x="3640884" y="4563480"/>
              <a:ext cx="228004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Line 9"/>
            <p:cNvSpPr>
              <a:spLocks noChangeShapeType="1"/>
            </p:cNvSpPr>
            <p:nvPr/>
          </p:nvSpPr>
          <p:spPr bwMode="auto">
            <a:xfrm flipV="1">
              <a:off x="6590011" y="4563480"/>
              <a:ext cx="208960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Line 11"/>
            <p:cNvSpPr>
              <a:spLocks noChangeShapeType="1"/>
            </p:cNvSpPr>
            <p:nvPr/>
          </p:nvSpPr>
          <p:spPr bwMode="auto">
            <a:xfrm flipH="1">
              <a:off x="3172523" y="4553187"/>
              <a:ext cx="473507" cy="4426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Line 12"/>
            <p:cNvSpPr>
              <a:spLocks noChangeShapeType="1"/>
            </p:cNvSpPr>
            <p:nvPr/>
          </p:nvSpPr>
          <p:spPr bwMode="auto">
            <a:xfrm flipV="1">
              <a:off x="3630590" y="3848072"/>
              <a:ext cx="2408712" cy="71026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Line 13"/>
            <p:cNvSpPr>
              <a:spLocks noChangeShapeType="1"/>
            </p:cNvSpPr>
            <p:nvPr/>
          </p:nvSpPr>
          <p:spPr bwMode="auto">
            <a:xfrm flipV="1">
              <a:off x="6919408" y="3173839"/>
              <a:ext cx="1399935" cy="41174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Line 14"/>
            <p:cNvSpPr>
              <a:spLocks noChangeShapeType="1"/>
            </p:cNvSpPr>
            <p:nvPr/>
          </p:nvSpPr>
          <p:spPr bwMode="auto">
            <a:xfrm flipV="1">
              <a:off x="6044448" y="3585585"/>
              <a:ext cx="885253" cy="25734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Line 15"/>
            <p:cNvSpPr>
              <a:spLocks noChangeShapeType="1"/>
            </p:cNvSpPr>
            <p:nvPr/>
          </p:nvSpPr>
          <p:spPr bwMode="auto">
            <a:xfrm flipV="1">
              <a:off x="7850982" y="4131148"/>
              <a:ext cx="458067" cy="427186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Line 16"/>
            <p:cNvSpPr>
              <a:spLocks noChangeShapeType="1"/>
            </p:cNvSpPr>
            <p:nvPr/>
          </p:nvSpPr>
          <p:spPr bwMode="auto">
            <a:xfrm flipV="1">
              <a:off x="8309049" y="3184133"/>
              <a:ext cx="10294" cy="947015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7"/>
            <p:cNvSpPr>
              <a:spLocks/>
            </p:cNvSpPr>
            <p:nvPr/>
          </p:nvSpPr>
          <p:spPr bwMode="auto">
            <a:xfrm>
              <a:off x="8307763" y="2823855"/>
              <a:ext cx="124810" cy="823491"/>
            </a:xfrm>
            <a:custGeom>
              <a:avLst/>
              <a:gdLst>
                <a:gd name="T0" fmla="*/ 103325277 w 97"/>
                <a:gd name="T1" fmla="*/ 0 h 640"/>
                <a:gd name="T2" fmla="*/ 22680539 w 97"/>
                <a:gd name="T3" fmla="*/ 786288750 h 640"/>
                <a:gd name="T4" fmla="*/ 244453569 w 97"/>
                <a:gd name="T5" fmla="*/ 1612900000 h 640"/>
                <a:gd name="T6" fmla="*/ 0 60000 65536"/>
                <a:gd name="T7" fmla="*/ 0 60000 65536"/>
                <a:gd name="T8" fmla="*/ 0 60000 65536"/>
                <a:gd name="T9" fmla="*/ 0 w 97"/>
                <a:gd name="T10" fmla="*/ 0 h 640"/>
                <a:gd name="T11" fmla="*/ 97 w 97"/>
                <a:gd name="T12" fmla="*/ 640 h 64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7" h="640">
                  <a:moveTo>
                    <a:pt x="41" y="0"/>
                  </a:moveTo>
                  <a:cubicBezTo>
                    <a:pt x="20" y="102"/>
                    <a:pt x="0" y="205"/>
                    <a:pt x="9" y="312"/>
                  </a:cubicBezTo>
                  <a:cubicBezTo>
                    <a:pt x="18" y="419"/>
                    <a:pt x="82" y="585"/>
                    <a:pt x="97" y="64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prstDash val="sys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Line 19"/>
            <p:cNvSpPr>
              <a:spLocks noChangeShapeType="1"/>
            </p:cNvSpPr>
            <p:nvPr/>
          </p:nvSpPr>
          <p:spPr bwMode="auto">
            <a:xfrm flipH="1">
              <a:off x="6291496" y="4563480"/>
              <a:ext cx="277928" cy="2367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Line 20"/>
            <p:cNvSpPr>
              <a:spLocks noChangeShapeType="1"/>
            </p:cNvSpPr>
            <p:nvPr/>
          </p:nvSpPr>
          <p:spPr bwMode="auto">
            <a:xfrm flipH="1" flipV="1">
              <a:off x="6559130" y="4203203"/>
              <a:ext cx="0" cy="36027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Line 21"/>
            <p:cNvSpPr>
              <a:spLocks noChangeShapeType="1"/>
            </p:cNvSpPr>
            <p:nvPr/>
          </p:nvSpPr>
          <p:spPr bwMode="auto">
            <a:xfrm>
              <a:off x="3635737" y="4584068"/>
              <a:ext cx="0" cy="720555"/>
            </a:xfrm>
            <a:prstGeom prst="line">
              <a:avLst/>
            </a:prstGeom>
            <a:noFill/>
            <a:ln w="9525">
              <a:solidFill>
                <a:schemeClr val="bg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Line 22"/>
            <p:cNvSpPr>
              <a:spLocks noChangeShapeType="1"/>
            </p:cNvSpPr>
            <p:nvPr/>
          </p:nvSpPr>
          <p:spPr bwMode="auto">
            <a:xfrm>
              <a:off x="3635737" y="5242860"/>
              <a:ext cx="2274894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Line 23"/>
            <p:cNvSpPr>
              <a:spLocks noChangeShapeType="1"/>
            </p:cNvSpPr>
            <p:nvPr/>
          </p:nvSpPr>
          <p:spPr bwMode="auto">
            <a:xfrm>
              <a:off x="5920925" y="5242860"/>
              <a:ext cx="679380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Line 24"/>
            <p:cNvSpPr>
              <a:spLocks noChangeShapeType="1"/>
            </p:cNvSpPr>
            <p:nvPr/>
          </p:nvSpPr>
          <p:spPr bwMode="auto">
            <a:xfrm flipV="1">
              <a:off x="6559130" y="5242860"/>
              <a:ext cx="1286705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Line 25"/>
            <p:cNvSpPr>
              <a:spLocks noChangeShapeType="1"/>
            </p:cNvSpPr>
            <p:nvPr/>
          </p:nvSpPr>
          <p:spPr bwMode="auto">
            <a:xfrm>
              <a:off x="3635737" y="4872289"/>
              <a:ext cx="2285188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Line 26"/>
            <p:cNvSpPr>
              <a:spLocks noChangeShapeType="1"/>
            </p:cNvSpPr>
            <p:nvPr/>
          </p:nvSpPr>
          <p:spPr bwMode="auto">
            <a:xfrm>
              <a:off x="5920925" y="4872289"/>
              <a:ext cx="648499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Line 33"/>
            <p:cNvSpPr>
              <a:spLocks noChangeShapeType="1"/>
            </p:cNvSpPr>
            <p:nvPr/>
          </p:nvSpPr>
          <p:spPr bwMode="auto">
            <a:xfrm>
              <a:off x="3656324" y="4563480"/>
              <a:ext cx="82349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Oval 40"/>
            <p:cNvSpPr>
              <a:spLocks noChangeArrowheads="1"/>
            </p:cNvSpPr>
            <p:nvPr/>
          </p:nvSpPr>
          <p:spPr bwMode="auto">
            <a:xfrm>
              <a:off x="8278168" y="3142958"/>
              <a:ext cx="72055" cy="7205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Line 45"/>
            <p:cNvSpPr>
              <a:spLocks noChangeShapeType="1"/>
            </p:cNvSpPr>
            <p:nvPr/>
          </p:nvSpPr>
          <p:spPr bwMode="auto">
            <a:xfrm>
              <a:off x="5910631" y="4563480"/>
              <a:ext cx="6793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Line 47"/>
            <p:cNvSpPr>
              <a:spLocks noChangeShapeType="1"/>
            </p:cNvSpPr>
            <p:nvPr/>
          </p:nvSpPr>
          <p:spPr bwMode="auto">
            <a:xfrm>
              <a:off x="7845835" y="4563480"/>
              <a:ext cx="0" cy="79261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Line 48"/>
            <p:cNvSpPr>
              <a:spLocks noChangeShapeType="1"/>
            </p:cNvSpPr>
            <p:nvPr/>
          </p:nvSpPr>
          <p:spPr bwMode="auto">
            <a:xfrm>
              <a:off x="6559130" y="4563480"/>
              <a:ext cx="0" cy="772023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Line 55"/>
            <p:cNvSpPr>
              <a:spLocks noChangeShapeType="1"/>
            </p:cNvSpPr>
            <p:nvPr/>
          </p:nvSpPr>
          <p:spPr bwMode="auto">
            <a:xfrm flipV="1">
              <a:off x="3630590" y="4367901"/>
              <a:ext cx="643352" cy="190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Text Box 58"/>
            <p:cNvSpPr txBox="1">
              <a:spLocks noChangeArrowheads="1"/>
            </p:cNvSpPr>
            <p:nvPr/>
          </p:nvSpPr>
          <p:spPr bwMode="auto">
            <a:xfrm>
              <a:off x="6216867" y="6023891"/>
              <a:ext cx="1340232" cy="3521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400" dirty="0"/>
                <a:t>image plane</a:t>
              </a:r>
            </a:p>
          </p:txBody>
        </p:sp>
        <p:sp>
          <p:nvSpPr>
            <p:cNvPr id="88" name="Line 60"/>
            <p:cNvSpPr>
              <a:spLocks noChangeShapeType="1"/>
            </p:cNvSpPr>
            <p:nvPr/>
          </p:nvSpPr>
          <p:spPr bwMode="auto">
            <a:xfrm flipV="1">
              <a:off x="6543690" y="4300993"/>
              <a:ext cx="303662" cy="277928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Line 61"/>
            <p:cNvSpPr>
              <a:spLocks noChangeShapeType="1"/>
            </p:cNvSpPr>
            <p:nvPr/>
          </p:nvSpPr>
          <p:spPr bwMode="auto">
            <a:xfrm flipV="1">
              <a:off x="6847352" y="3606172"/>
              <a:ext cx="0" cy="689674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Oval 46"/>
            <p:cNvSpPr>
              <a:spLocks noChangeArrowheads="1"/>
            </p:cNvSpPr>
            <p:nvPr/>
          </p:nvSpPr>
          <p:spPr bwMode="auto">
            <a:xfrm>
              <a:off x="6816471" y="3575291"/>
              <a:ext cx="72055" cy="7205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91" name="Picture 90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76944" y="4988950"/>
              <a:ext cx="154405" cy="154405"/>
            </a:xfrm>
            <a:prstGeom prst="rect">
              <a:avLst/>
            </a:prstGeom>
          </p:spPr>
        </p:pic>
        <p:pic>
          <p:nvPicPr>
            <p:cNvPr id="92" name="Picture 91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88690" y="5392118"/>
              <a:ext cx="185286" cy="195579"/>
            </a:xfrm>
            <a:prstGeom prst="rect">
              <a:avLst/>
            </a:prstGeom>
          </p:spPr>
        </p:pic>
        <p:pic>
          <p:nvPicPr>
            <p:cNvPr id="93" name="Picture 92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36694" y="4601223"/>
              <a:ext cx="216166" cy="154405"/>
            </a:xfrm>
            <a:prstGeom prst="rect">
              <a:avLst/>
            </a:prstGeom>
          </p:spPr>
        </p:pic>
        <p:pic>
          <p:nvPicPr>
            <p:cNvPr id="94" name="Picture 93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30790" y="4886014"/>
              <a:ext cx="288222" cy="216166"/>
            </a:xfrm>
            <a:prstGeom prst="rect">
              <a:avLst/>
            </a:prstGeom>
          </p:spPr>
        </p:pic>
        <p:pic>
          <p:nvPicPr>
            <p:cNvPr id="95" name="Picture 94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118878" y="3829200"/>
              <a:ext cx="329396" cy="154405"/>
            </a:xfrm>
            <a:prstGeom prst="rect">
              <a:avLst/>
            </a:prstGeom>
          </p:spPr>
        </p:pic>
        <p:pic>
          <p:nvPicPr>
            <p:cNvPr id="96" name="Picture 95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713535" y="3351404"/>
              <a:ext cx="267635" cy="164698"/>
            </a:xfrm>
            <a:prstGeom prst="rect">
              <a:avLst/>
            </a:prstGeom>
          </p:spPr>
        </p:pic>
        <p:pic>
          <p:nvPicPr>
            <p:cNvPr id="97" name="Picture 96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96571" y="4307855"/>
              <a:ext cx="349984" cy="185285"/>
            </a:xfrm>
            <a:prstGeom prst="rect">
              <a:avLst/>
            </a:prstGeom>
          </p:spPr>
        </p:pic>
        <p:pic>
          <p:nvPicPr>
            <p:cNvPr id="98" name="Picture 97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62793" y="3848072"/>
              <a:ext cx="339690" cy="216166"/>
            </a:xfrm>
            <a:prstGeom prst="rect">
              <a:avLst/>
            </a:prstGeom>
          </p:spPr>
        </p:pic>
        <p:pic>
          <p:nvPicPr>
            <p:cNvPr id="99" name="Picture 98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814954" y="4160313"/>
              <a:ext cx="195579" cy="216166"/>
            </a:xfrm>
            <a:prstGeom prst="rect">
              <a:avLst/>
            </a:prstGeom>
          </p:spPr>
        </p:pic>
        <p:pic>
          <p:nvPicPr>
            <p:cNvPr id="100" name="Picture 99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087736" y="3601025"/>
              <a:ext cx="195579" cy="236754"/>
            </a:xfrm>
            <a:prstGeom prst="rect">
              <a:avLst/>
            </a:prstGeom>
          </p:spPr>
        </p:pic>
        <p:pic>
          <p:nvPicPr>
            <p:cNvPr id="101" name="Picture 100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283116" y="5265164"/>
              <a:ext cx="185286" cy="216166"/>
            </a:xfrm>
            <a:prstGeom prst="rect">
              <a:avLst/>
            </a:prstGeom>
          </p:spPr>
        </p:pic>
        <p:pic>
          <p:nvPicPr>
            <p:cNvPr id="102" name="Picture 101" descr="latex-image-1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306340" y="4362754"/>
              <a:ext cx="267635" cy="174992"/>
            </a:xfrm>
            <a:prstGeom prst="rect">
              <a:avLst/>
            </a:prstGeom>
          </p:spPr>
        </p:pic>
        <p:pic>
          <p:nvPicPr>
            <p:cNvPr id="103" name="Picture 102" descr="latex-image-1.pdf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908518" y="4187763"/>
              <a:ext cx="195579" cy="216166"/>
            </a:xfrm>
            <a:prstGeom prst="rect">
              <a:avLst/>
            </a:prstGeom>
          </p:spPr>
        </p:pic>
        <p:sp>
          <p:nvSpPr>
            <p:cNvPr id="104" name="Line 10"/>
            <p:cNvSpPr>
              <a:spLocks noChangeShapeType="1"/>
            </p:cNvSpPr>
            <p:nvPr/>
          </p:nvSpPr>
          <p:spPr bwMode="auto">
            <a:xfrm flipH="1">
              <a:off x="3635737" y="4553187"/>
              <a:ext cx="0" cy="9367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05" name="Picture 104" descr="latex-image-1.pdf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581495" y="3127517"/>
              <a:ext cx="123524" cy="133817"/>
            </a:xfrm>
            <a:prstGeom prst="rect">
              <a:avLst/>
            </a:prstGeom>
          </p:spPr>
        </p:pic>
        <p:pic>
          <p:nvPicPr>
            <p:cNvPr id="106" name="Picture 105" descr="latex-image-1.pdf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2382" y="3055257"/>
              <a:ext cx="177800" cy="177800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9C6513E3-41BC-C94C-86D3-455B90BB90CD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22586" y="977900"/>
            <a:ext cx="5799369" cy="5582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735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Model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5086369" y="1755856"/>
            <a:ext cx="6228695" cy="3838543"/>
            <a:chOff x="2976944" y="2751800"/>
            <a:chExt cx="5702676" cy="3613067"/>
          </a:xfrm>
        </p:grpSpPr>
        <p:sp>
          <p:nvSpPr>
            <p:cNvPr id="56" name="Freeform 6"/>
            <p:cNvSpPr>
              <a:spLocks/>
            </p:cNvSpPr>
            <p:nvPr/>
          </p:nvSpPr>
          <p:spPr bwMode="auto">
            <a:xfrm>
              <a:off x="5920925" y="2751800"/>
              <a:ext cx="1338173" cy="3613067"/>
            </a:xfrm>
            <a:custGeom>
              <a:avLst/>
              <a:gdLst>
                <a:gd name="T0" fmla="*/ 0 w 1040"/>
                <a:gd name="T1" fmla="*/ 2147483647 h 2808"/>
                <a:gd name="T2" fmla="*/ 2147483647 w 1040"/>
                <a:gd name="T3" fmla="*/ 2147483647 h 2808"/>
                <a:gd name="T4" fmla="*/ 2147483647 w 1040"/>
                <a:gd name="T5" fmla="*/ 0 h 2808"/>
                <a:gd name="T6" fmla="*/ 0 w 1040"/>
                <a:gd name="T7" fmla="*/ 2147483647 h 2808"/>
                <a:gd name="T8" fmla="*/ 0 w 1040"/>
                <a:gd name="T9" fmla="*/ 2147483647 h 28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40"/>
                <a:gd name="T16" fmla="*/ 0 h 2808"/>
                <a:gd name="T17" fmla="*/ 1040 w 1040"/>
                <a:gd name="T18" fmla="*/ 2808 h 280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40" h="2808">
                  <a:moveTo>
                    <a:pt x="0" y="2808"/>
                  </a:moveTo>
                  <a:lnTo>
                    <a:pt x="1040" y="1856"/>
                  </a:lnTo>
                  <a:lnTo>
                    <a:pt x="1040" y="0"/>
                  </a:lnTo>
                  <a:lnTo>
                    <a:pt x="0" y="944"/>
                  </a:lnTo>
                  <a:lnTo>
                    <a:pt x="0" y="2808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Line 8"/>
            <p:cNvSpPr>
              <a:spLocks noChangeShapeType="1"/>
            </p:cNvSpPr>
            <p:nvPr/>
          </p:nvSpPr>
          <p:spPr bwMode="auto">
            <a:xfrm>
              <a:off x="3640884" y="4563480"/>
              <a:ext cx="228004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Line 9"/>
            <p:cNvSpPr>
              <a:spLocks noChangeShapeType="1"/>
            </p:cNvSpPr>
            <p:nvPr/>
          </p:nvSpPr>
          <p:spPr bwMode="auto">
            <a:xfrm flipV="1">
              <a:off x="6590011" y="4563480"/>
              <a:ext cx="208960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Line 11"/>
            <p:cNvSpPr>
              <a:spLocks noChangeShapeType="1"/>
            </p:cNvSpPr>
            <p:nvPr/>
          </p:nvSpPr>
          <p:spPr bwMode="auto">
            <a:xfrm flipH="1">
              <a:off x="3172523" y="4553187"/>
              <a:ext cx="473507" cy="4426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Line 12"/>
            <p:cNvSpPr>
              <a:spLocks noChangeShapeType="1"/>
            </p:cNvSpPr>
            <p:nvPr/>
          </p:nvSpPr>
          <p:spPr bwMode="auto">
            <a:xfrm flipV="1">
              <a:off x="3630590" y="3848072"/>
              <a:ext cx="2408712" cy="71026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Line 13"/>
            <p:cNvSpPr>
              <a:spLocks noChangeShapeType="1"/>
            </p:cNvSpPr>
            <p:nvPr/>
          </p:nvSpPr>
          <p:spPr bwMode="auto">
            <a:xfrm flipV="1">
              <a:off x="6919408" y="3173839"/>
              <a:ext cx="1399935" cy="41174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Line 14"/>
            <p:cNvSpPr>
              <a:spLocks noChangeShapeType="1"/>
            </p:cNvSpPr>
            <p:nvPr/>
          </p:nvSpPr>
          <p:spPr bwMode="auto">
            <a:xfrm flipV="1">
              <a:off x="6044448" y="3585585"/>
              <a:ext cx="885253" cy="25734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Line 15"/>
            <p:cNvSpPr>
              <a:spLocks noChangeShapeType="1"/>
            </p:cNvSpPr>
            <p:nvPr/>
          </p:nvSpPr>
          <p:spPr bwMode="auto">
            <a:xfrm flipV="1">
              <a:off x="7850982" y="4131148"/>
              <a:ext cx="458067" cy="427186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Line 16"/>
            <p:cNvSpPr>
              <a:spLocks noChangeShapeType="1"/>
            </p:cNvSpPr>
            <p:nvPr/>
          </p:nvSpPr>
          <p:spPr bwMode="auto">
            <a:xfrm flipV="1">
              <a:off x="8309049" y="3184133"/>
              <a:ext cx="10294" cy="947015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7"/>
            <p:cNvSpPr>
              <a:spLocks/>
            </p:cNvSpPr>
            <p:nvPr/>
          </p:nvSpPr>
          <p:spPr bwMode="auto">
            <a:xfrm>
              <a:off x="8307763" y="2823855"/>
              <a:ext cx="124810" cy="823491"/>
            </a:xfrm>
            <a:custGeom>
              <a:avLst/>
              <a:gdLst>
                <a:gd name="T0" fmla="*/ 103325277 w 97"/>
                <a:gd name="T1" fmla="*/ 0 h 640"/>
                <a:gd name="T2" fmla="*/ 22680539 w 97"/>
                <a:gd name="T3" fmla="*/ 786288750 h 640"/>
                <a:gd name="T4" fmla="*/ 244453569 w 97"/>
                <a:gd name="T5" fmla="*/ 1612900000 h 640"/>
                <a:gd name="T6" fmla="*/ 0 60000 65536"/>
                <a:gd name="T7" fmla="*/ 0 60000 65536"/>
                <a:gd name="T8" fmla="*/ 0 60000 65536"/>
                <a:gd name="T9" fmla="*/ 0 w 97"/>
                <a:gd name="T10" fmla="*/ 0 h 640"/>
                <a:gd name="T11" fmla="*/ 97 w 97"/>
                <a:gd name="T12" fmla="*/ 640 h 64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7" h="640">
                  <a:moveTo>
                    <a:pt x="41" y="0"/>
                  </a:moveTo>
                  <a:cubicBezTo>
                    <a:pt x="20" y="102"/>
                    <a:pt x="0" y="205"/>
                    <a:pt x="9" y="312"/>
                  </a:cubicBezTo>
                  <a:cubicBezTo>
                    <a:pt x="18" y="419"/>
                    <a:pt x="82" y="585"/>
                    <a:pt x="97" y="64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prstDash val="sys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Line 19"/>
            <p:cNvSpPr>
              <a:spLocks noChangeShapeType="1"/>
            </p:cNvSpPr>
            <p:nvPr/>
          </p:nvSpPr>
          <p:spPr bwMode="auto">
            <a:xfrm flipH="1">
              <a:off x="6291496" y="4563480"/>
              <a:ext cx="277928" cy="2367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Line 20"/>
            <p:cNvSpPr>
              <a:spLocks noChangeShapeType="1"/>
            </p:cNvSpPr>
            <p:nvPr/>
          </p:nvSpPr>
          <p:spPr bwMode="auto">
            <a:xfrm flipH="1" flipV="1">
              <a:off x="6559130" y="4203203"/>
              <a:ext cx="0" cy="36027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Line 21"/>
            <p:cNvSpPr>
              <a:spLocks noChangeShapeType="1"/>
            </p:cNvSpPr>
            <p:nvPr/>
          </p:nvSpPr>
          <p:spPr bwMode="auto">
            <a:xfrm>
              <a:off x="3635737" y="4584068"/>
              <a:ext cx="0" cy="720555"/>
            </a:xfrm>
            <a:prstGeom prst="line">
              <a:avLst/>
            </a:prstGeom>
            <a:noFill/>
            <a:ln w="9525">
              <a:solidFill>
                <a:schemeClr val="bg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Line 22"/>
            <p:cNvSpPr>
              <a:spLocks noChangeShapeType="1"/>
            </p:cNvSpPr>
            <p:nvPr/>
          </p:nvSpPr>
          <p:spPr bwMode="auto">
            <a:xfrm>
              <a:off x="3635737" y="5242860"/>
              <a:ext cx="2274894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Line 23"/>
            <p:cNvSpPr>
              <a:spLocks noChangeShapeType="1"/>
            </p:cNvSpPr>
            <p:nvPr/>
          </p:nvSpPr>
          <p:spPr bwMode="auto">
            <a:xfrm>
              <a:off x="5920925" y="5242860"/>
              <a:ext cx="679380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Line 24"/>
            <p:cNvSpPr>
              <a:spLocks noChangeShapeType="1"/>
            </p:cNvSpPr>
            <p:nvPr/>
          </p:nvSpPr>
          <p:spPr bwMode="auto">
            <a:xfrm flipV="1">
              <a:off x="6559130" y="5242860"/>
              <a:ext cx="1286705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Line 25"/>
            <p:cNvSpPr>
              <a:spLocks noChangeShapeType="1"/>
            </p:cNvSpPr>
            <p:nvPr/>
          </p:nvSpPr>
          <p:spPr bwMode="auto">
            <a:xfrm>
              <a:off x="3635737" y="4872289"/>
              <a:ext cx="2285188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Line 26"/>
            <p:cNvSpPr>
              <a:spLocks noChangeShapeType="1"/>
            </p:cNvSpPr>
            <p:nvPr/>
          </p:nvSpPr>
          <p:spPr bwMode="auto">
            <a:xfrm>
              <a:off x="5920925" y="4872289"/>
              <a:ext cx="648499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Line 33"/>
            <p:cNvSpPr>
              <a:spLocks noChangeShapeType="1"/>
            </p:cNvSpPr>
            <p:nvPr/>
          </p:nvSpPr>
          <p:spPr bwMode="auto">
            <a:xfrm>
              <a:off x="3656324" y="4563480"/>
              <a:ext cx="82349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Oval 40"/>
            <p:cNvSpPr>
              <a:spLocks noChangeArrowheads="1"/>
            </p:cNvSpPr>
            <p:nvPr/>
          </p:nvSpPr>
          <p:spPr bwMode="auto">
            <a:xfrm>
              <a:off x="8278168" y="3142958"/>
              <a:ext cx="72055" cy="7205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Line 45"/>
            <p:cNvSpPr>
              <a:spLocks noChangeShapeType="1"/>
            </p:cNvSpPr>
            <p:nvPr/>
          </p:nvSpPr>
          <p:spPr bwMode="auto">
            <a:xfrm>
              <a:off x="5910631" y="4563480"/>
              <a:ext cx="6793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Line 47"/>
            <p:cNvSpPr>
              <a:spLocks noChangeShapeType="1"/>
            </p:cNvSpPr>
            <p:nvPr/>
          </p:nvSpPr>
          <p:spPr bwMode="auto">
            <a:xfrm>
              <a:off x="7845835" y="4563480"/>
              <a:ext cx="0" cy="79261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Line 48"/>
            <p:cNvSpPr>
              <a:spLocks noChangeShapeType="1"/>
            </p:cNvSpPr>
            <p:nvPr/>
          </p:nvSpPr>
          <p:spPr bwMode="auto">
            <a:xfrm>
              <a:off x="6559130" y="4563480"/>
              <a:ext cx="0" cy="772023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Line 55"/>
            <p:cNvSpPr>
              <a:spLocks noChangeShapeType="1"/>
            </p:cNvSpPr>
            <p:nvPr/>
          </p:nvSpPr>
          <p:spPr bwMode="auto">
            <a:xfrm flipV="1">
              <a:off x="3630590" y="4367901"/>
              <a:ext cx="643352" cy="190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Text Box 58"/>
            <p:cNvSpPr txBox="1">
              <a:spLocks noChangeArrowheads="1"/>
            </p:cNvSpPr>
            <p:nvPr/>
          </p:nvSpPr>
          <p:spPr bwMode="auto">
            <a:xfrm>
              <a:off x="6216867" y="6023890"/>
              <a:ext cx="1218748" cy="3286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400" dirty="0"/>
                <a:t>image plane</a:t>
              </a:r>
            </a:p>
          </p:txBody>
        </p:sp>
        <p:sp>
          <p:nvSpPr>
            <p:cNvPr id="88" name="Line 60"/>
            <p:cNvSpPr>
              <a:spLocks noChangeShapeType="1"/>
            </p:cNvSpPr>
            <p:nvPr/>
          </p:nvSpPr>
          <p:spPr bwMode="auto">
            <a:xfrm flipV="1">
              <a:off x="6543690" y="4300993"/>
              <a:ext cx="303662" cy="277928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Line 61"/>
            <p:cNvSpPr>
              <a:spLocks noChangeShapeType="1"/>
            </p:cNvSpPr>
            <p:nvPr/>
          </p:nvSpPr>
          <p:spPr bwMode="auto">
            <a:xfrm flipV="1">
              <a:off x="6847352" y="3606172"/>
              <a:ext cx="0" cy="689674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Oval 46"/>
            <p:cNvSpPr>
              <a:spLocks noChangeArrowheads="1"/>
            </p:cNvSpPr>
            <p:nvPr/>
          </p:nvSpPr>
          <p:spPr bwMode="auto">
            <a:xfrm>
              <a:off x="6816471" y="3575291"/>
              <a:ext cx="72055" cy="7205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91" name="Picture 90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76944" y="4988950"/>
              <a:ext cx="154405" cy="154405"/>
            </a:xfrm>
            <a:prstGeom prst="rect">
              <a:avLst/>
            </a:prstGeom>
          </p:spPr>
        </p:pic>
        <p:pic>
          <p:nvPicPr>
            <p:cNvPr id="92" name="Picture 91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88690" y="5392118"/>
              <a:ext cx="185286" cy="195579"/>
            </a:xfrm>
            <a:prstGeom prst="rect">
              <a:avLst/>
            </a:prstGeom>
          </p:spPr>
        </p:pic>
        <p:pic>
          <p:nvPicPr>
            <p:cNvPr id="93" name="Picture 92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36694" y="4601223"/>
              <a:ext cx="216166" cy="154405"/>
            </a:xfrm>
            <a:prstGeom prst="rect">
              <a:avLst/>
            </a:prstGeom>
          </p:spPr>
        </p:pic>
        <p:pic>
          <p:nvPicPr>
            <p:cNvPr id="94" name="Picture 93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30790" y="4886014"/>
              <a:ext cx="288222" cy="216166"/>
            </a:xfrm>
            <a:prstGeom prst="rect">
              <a:avLst/>
            </a:prstGeom>
          </p:spPr>
        </p:pic>
        <p:pic>
          <p:nvPicPr>
            <p:cNvPr id="95" name="Picture 94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118878" y="3829200"/>
              <a:ext cx="329396" cy="154405"/>
            </a:xfrm>
            <a:prstGeom prst="rect">
              <a:avLst/>
            </a:prstGeom>
          </p:spPr>
        </p:pic>
        <p:pic>
          <p:nvPicPr>
            <p:cNvPr id="96" name="Picture 95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713535" y="3351404"/>
              <a:ext cx="267635" cy="164698"/>
            </a:xfrm>
            <a:prstGeom prst="rect">
              <a:avLst/>
            </a:prstGeom>
          </p:spPr>
        </p:pic>
        <p:pic>
          <p:nvPicPr>
            <p:cNvPr id="97" name="Picture 96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96571" y="4307855"/>
              <a:ext cx="349984" cy="185285"/>
            </a:xfrm>
            <a:prstGeom prst="rect">
              <a:avLst/>
            </a:prstGeom>
          </p:spPr>
        </p:pic>
        <p:pic>
          <p:nvPicPr>
            <p:cNvPr id="98" name="Picture 97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62793" y="3848072"/>
              <a:ext cx="339690" cy="216166"/>
            </a:xfrm>
            <a:prstGeom prst="rect">
              <a:avLst/>
            </a:prstGeom>
          </p:spPr>
        </p:pic>
        <p:pic>
          <p:nvPicPr>
            <p:cNvPr id="99" name="Picture 98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814954" y="4160313"/>
              <a:ext cx="195579" cy="216166"/>
            </a:xfrm>
            <a:prstGeom prst="rect">
              <a:avLst/>
            </a:prstGeom>
          </p:spPr>
        </p:pic>
        <p:pic>
          <p:nvPicPr>
            <p:cNvPr id="100" name="Picture 99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087736" y="3601025"/>
              <a:ext cx="195579" cy="236754"/>
            </a:xfrm>
            <a:prstGeom prst="rect">
              <a:avLst/>
            </a:prstGeom>
          </p:spPr>
        </p:pic>
        <p:pic>
          <p:nvPicPr>
            <p:cNvPr id="101" name="Picture 100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283116" y="5265164"/>
              <a:ext cx="185286" cy="216166"/>
            </a:xfrm>
            <a:prstGeom prst="rect">
              <a:avLst/>
            </a:prstGeom>
          </p:spPr>
        </p:pic>
        <p:pic>
          <p:nvPicPr>
            <p:cNvPr id="102" name="Picture 101" descr="latex-image-1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306340" y="4362754"/>
              <a:ext cx="267635" cy="174992"/>
            </a:xfrm>
            <a:prstGeom prst="rect">
              <a:avLst/>
            </a:prstGeom>
          </p:spPr>
        </p:pic>
        <p:pic>
          <p:nvPicPr>
            <p:cNvPr id="103" name="Picture 102" descr="latex-image-1.pdf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908518" y="4187763"/>
              <a:ext cx="195579" cy="216166"/>
            </a:xfrm>
            <a:prstGeom prst="rect">
              <a:avLst/>
            </a:prstGeom>
          </p:spPr>
        </p:pic>
        <p:sp>
          <p:nvSpPr>
            <p:cNvPr id="104" name="Line 10"/>
            <p:cNvSpPr>
              <a:spLocks noChangeShapeType="1"/>
            </p:cNvSpPr>
            <p:nvPr/>
          </p:nvSpPr>
          <p:spPr bwMode="auto">
            <a:xfrm flipH="1">
              <a:off x="3635737" y="4553187"/>
              <a:ext cx="0" cy="9367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05" name="Picture 104" descr="latex-image-1.pdf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581495" y="3127517"/>
              <a:ext cx="123524" cy="133817"/>
            </a:xfrm>
            <a:prstGeom prst="rect">
              <a:avLst/>
            </a:prstGeom>
          </p:spPr>
        </p:pic>
        <p:pic>
          <p:nvPicPr>
            <p:cNvPr id="106" name="Picture 105" descr="latex-image-1.pdf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2382" y="3055257"/>
              <a:ext cx="177800" cy="177800"/>
            </a:xfrm>
            <a:prstGeom prst="rect">
              <a:avLst/>
            </a:prstGeom>
          </p:spPr>
        </p:pic>
      </p:grp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85" y="944308"/>
            <a:ext cx="34417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86057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AMSFONTS" val="1"/>
  <p:tag name="EMBEDFONTS" val="0"/>
  <p:tag name="USEBOLDAMS" val="0"/>
  <p:tag name="DEFAULTDISPLAYSOURCE" val="\documentclass{slides}&#10;\usepackage{amsmath,amssymb,amstext}&#10;\usepackage{keyval,times}&#10;\pagestyle{empty}&#10;\begin{document}&#10;&#10;\end{document}&#10;"/>
  <p:tag name="TEX2PS" val="latex $(base).tex; dvips -D $(res) -E -o $(base).ps $(base).dvi"/>
  <p:tag name="EXTERNALEDITCOMMAND" val="notepad %"/>
  <p:tag name="GHOSTSCRIPTCOMMAND" val="gswin32c"/>
  <p:tag name="DEFAULTBITMAP" val="pngmono"/>
  <p:tag name="DEFAULTBLEND" val="0"/>
  <p:tag name="DEFAULTTRANSPARENT" val="0"/>
  <p:tag name="DEFAULTWORKAROUNDTRANSPARENCYBUG" val="0"/>
  <p:tag name="DEFAULTRESOLUTION" val="1200"/>
  <p:tag name="DEFAULTMAGNIFICATION" val="2000"/>
  <p:tag name="DEFAULTWORDWRAP" val="0"/>
  <p:tag name="DEFAULTFONTSIZE" val="10"/>
  <p:tag name="DEFAULTWIDTH" val="349"/>
  <p:tag name="DEFAULTHEIGHT" val="368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65932</TotalTime>
  <Words>8195</Words>
  <Application>Microsoft Macintosh PowerPoint</Application>
  <PresentationFormat>Widescreen</PresentationFormat>
  <Paragraphs>746</Paragraphs>
  <Slides>37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0" baseType="lpstr">
      <vt:lpstr>Arial</vt:lpstr>
      <vt:lpstr>Monaco</vt:lpstr>
      <vt:lpstr>Default Design</vt:lpstr>
      <vt:lpstr>Chapter 13</vt:lpstr>
      <vt:lpstr>Architecture w/ Camera</vt:lpstr>
      <vt:lpstr>Gimbal and Camera Reference Frames</vt:lpstr>
      <vt:lpstr>Gimbal Reference Frames</vt:lpstr>
      <vt:lpstr>Camera Reference Frame</vt:lpstr>
      <vt:lpstr>Pinhole Camera Model</vt:lpstr>
      <vt:lpstr>Pinhole Camera Model</vt:lpstr>
      <vt:lpstr>Camera Model</vt:lpstr>
      <vt:lpstr>Camera Model</vt:lpstr>
      <vt:lpstr>Camera Model</vt:lpstr>
      <vt:lpstr>Gimbal Pointing</vt:lpstr>
      <vt:lpstr>Scenario 1:  Point Gimbal at World Coordinate</vt:lpstr>
      <vt:lpstr>Scenario 2:  Point Gimbal at Object in Image</vt:lpstr>
      <vt:lpstr>Gimbal Pointing Angles</vt:lpstr>
      <vt:lpstr>Gimbal Pointing Angles</vt:lpstr>
      <vt:lpstr>Geolocation</vt:lpstr>
      <vt:lpstr>Range to Target – Flat Earth Model</vt:lpstr>
      <vt:lpstr>Geolocation Errors</vt:lpstr>
      <vt:lpstr>Geolocation Using EKF</vt:lpstr>
      <vt:lpstr>Geolocation Using EKF</vt:lpstr>
      <vt:lpstr>Geolocation Architecture</vt:lpstr>
      <vt:lpstr>Target Motion in Image Plane</vt:lpstr>
      <vt:lpstr>Pixel LPF and Differentiation</vt:lpstr>
      <vt:lpstr>Digital Approximation</vt:lpstr>
      <vt:lpstr>Digital Approximation</vt:lpstr>
      <vt:lpstr>Apparent Motion</vt:lpstr>
      <vt:lpstr>Apparent Motion, cont.</vt:lpstr>
      <vt:lpstr>Apparent Motion, cont.</vt:lpstr>
      <vt:lpstr>Total Motion in Image Plane</vt:lpstr>
      <vt:lpstr>Time to Collision</vt:lpstr>
      <vt:lpstr>Time to Collision - Looming</vt:lpstr>
      <vt:lpstr>Time to Collision – Flat Earth</vt:lpstr>
      <vt:lpstr>Precision Landing</vt:lpstr>
      <vt:lpstr>Proportional Navigation (PN)</vt:lpstr>
      <vt:lpstr>Acceleration Command</vt:lpstr>
      <vt:lpstr>Polar Converting Logic</vt:lpstr>
      <vt:lpstr>Polar Converting Logic, cont.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Randal W Beard</cp:lastModifiedBy>
  <cp:revision>287</cp:revision>
  <cp:lastPrinted>2022-04-04T15:19:23Z</cp:lastPrinted>
  <dcterms:created xsi:type="dcterms:W3CDTF">2010-07-20T19:52:27Z</dcterms:created>
  <dcterms:modified xsi:type="dcterms:W3CDTF">2024-04-12T22:34:55Z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